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12192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64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BB728789-E8CF-4161-AA14-8E076F8484CD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https://ss-ekonomska-vk.skole.hr/erasmus/ | https://ss-ekonomska-vk.skole.hr/projekt-poslovne-vjestine-za-buducnost/</a:t>
            </a:r>
          </a:p>
        </p:txBody>
      </p:sp>
      <p:sp>
        <p:nvSpPr>
          <p:cNvPr id="278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ADDE53-367F-47B7-828C-31915FC355B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https://ss-ekonomska-vk.skole.hr/zavrsena-erasmus-mobilnost-na-cipru/ | https://ss-ekonomska-vk.skole.hr/zavrsena-mobilnost-ucenika-erasmus-projekta-u-portugalu/</a:t>
            </a:r>
          </a:p>
        </p:txBody>
      </p:sp>
      <p:sp>
        <p:nvSpPr>
          <p:cNvPr id="284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86B633-F76B-4E7D-96C5-CE7E3A43649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https://ss-ekonomska-vk.skole.hr/zavrsena-erasmus-mobilnost-na-cipru/</a:t>
            </a:r>
          </a:p>
        </p:txBody>
      </p:sp>
      <p:sp>
        <p:nvSpPr>
          <p:cNvPr id="287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36E4099-A54F-4990-9D37-0B5DC899287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https://ss-ekonomska-vk.skole.hr/ucenici-provode-radionice-nakon-povratka-s-cipra/ | https://ss-ekonomska-vk.skole.hr/erasmus-cipar-poduzetnicke-ideje-i-odrzivi-proizvod/</a:t>
            </a:r>
          </a:p>
        </p:txBody>
      </p:sp>
      <p:sp>
        <p:nvSpPr>
          <p:cNvPr id="290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53718E7-D134-415C-91B0-035015C5515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https://ss-ekonomska-vk.skole.hr/priprema-za-mobilnost-u-portugalu-erasmus-projekt-ka122-vet-000341200/ | https://ss-ekonomska-vk.skole.hr/priprema-za-erasmus-projekt-treci-dio/ | https://ss-ekonomska-vk.skole.hr/suradnja-s-poslodavcima-u-okviru-erasmus-projekta/ | https://ss-ekonomska-vk.skole.hr/razvoj-poslovnih-vjestina-kroz-nastavnicku-suradnju/</a:t>
            </a:r>
          </a:p>
        </p:txBody>
      </p:sp>
      <p:sp>
        <p:nvSpPr>
          <p:cNvPr id="293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E5AC7B-7542-4F31-A7AD-B450E6D8325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https://ss-ekonomska-vk.skole.hr/zavrsena-mobilnost-ucenika-erasmus-projekta-u-portugalu/ | https://ss-ekonomska-vk.skole.hr/mobilnost-ucenika-u-bragi/</a:t>
            </a:r>
          </a:p>
        </p:txBody>
      </p:sp>
      <p:sp>
        <p:nvSpPr>
          <p:cNvPr id="296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B05C5D-6D02-429F-8CDA-4C99EAA9319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 dirty="0" err="1">
                <a:solidFill>
                  <a:srgbClr val="000000"/>
                </a:solidFill>
                <a:effectLst/>
                <a:uFillTx/>
                <a:latin typeface="Arial"/>
              </a:rPr>
              <a:t>Izvori</a:t>
            </a:r>
            <a:r>
              <a:rPr lang="en-US" sz="20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: https://ss-ekonomska-vk.skole.hr/zavrsena-erasmus-mobilnost-na-cipru/ | https://ss-ekonomska-vk.skole.hr/zavrsena-mobilnost-ucenika-erasmus-projekta-u-portugalu/</a:t>
            </a:r>
          </a:p>
        </p:txBody>
      </p:sp>
      <p:sp>
        <p:nvSpPr>
          <p:cNvPr id="299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04BBA2-D181-4F97-B2C3-0AD590FBBC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https://ss-ekonomska-vk.skole.hr/erasmus-zona/ | https://ss-ekonomska-vk.skole.hr/ucimo-zajedno-u-digitalnom-okruzenju/ | https://ss-ekonomska-vk.skole.hr/kreativnost-u-praksi-suradnja-ucenika-i-lokalnih-tvrtki/ | https://ss-ekonomska-vk.skole.hr/podjela-certifikata-za-zavrseni-erasmus-projekt/</a:t>
            </a:r>
          </a:p>
        </p:txBody>
      </p:sp>
      <p:sp>
        <p:nvSpPr>
          <p:cNvPr id="302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8ED9F4-3E0D-4706-9B79-6BF906C45AE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Izvori: https://ss-ekonomska-vk.skole.hr/erasmus/ | https://ss-ekonomska-vk.skole.hr/vijesti/</a:t>
            </a:r>
          </a:p>
        </p:txBody>
      </p:sp>
      <p:sp>
        <p:nvSpPr>
          <p:cNvPr id="305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F4C7A0-76E4-4475-B215-5F2C771423F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F1A025D5-9CF6-4EC1-962B-701447B67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12" name="Text 3"/>
          <p:cNvSpPr/>
          <p:nvPr/>
        </p:nvSpPr>
        <p:spPr>
          <a:xfrm>
            <a:off x="4058401" y="3997995"/>
            <a:ext cx="40687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u="none" strike="noStrike" dirty="0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„</a:t>
            </a:r>
            <a:r>
              <a:rPr lang="en-US" sz="2000" b="0" u="none" strike="noStrike" dirty="0" err="1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Poslovne</a:t>
            </a:r>
            <a:r>
              <a:rPr lang="en-US" sz="2000" b="0" u="none" strike="noStrike" dirty="0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 </a:t>
            </a:r>
            <a:r>
              <a:rPr lang="en-US" sz="2000" b="0" u="none" strike="noStrike" dirty="0" err="1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vještine</a:t>
            </a:r>
            <a:r>
              <a:rPr lang="en-US" sz="2000" b="0" u="none" strike="noStrike" dirty="0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 za </a:t>
            </a:r>
            <a:r>
              <a:rPr lang="en-US" sz="2000" b="0" u="none" strike="noStrike" dirty="0" err="1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budućnost</a:t>
            </a:r>
            <a:r>
              <a:rPr lang="en-US" sz="2000" b="0" u="none" strike="noStrike" dirty="0">
                <a:solidFill>
                  <a:schemeClr val="accent5">
                    <a:lumMod val="50000"/>
                  </a:schemeClr>
                </a:solidFill>
                <a:effectLst/>
                <a:uFillTx/>
                <a:latin typeface="Butler Stencil" panose="02000503090000020003" pitchFamily="50" charset="0"/>
                <a:ea typeface="Aptos"/>
              </a:rPr>
              <a:t>”</a:t>
            </a:r>
            <a:endParaRPr lang="en-US" sz="2000" b="0" u="none" strike="noStrike" dirty="0">
              <a:solidFill>
                <a:schemeClr val="accent5">
                  <a:lumMod val="50000"/>
                </a:schemeClr>
              </a:solidFill>
              <a:effectLst/>
              <a:uFillTx/>
              <a:latin typeface="Butler Stencil" panose="02000503090000020003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/>
          <p:nvPr/>
        </p:nvSpPr>
        <p:spPr>
          <a:xfrm>
            <a:off x="567000" y="411480"/>
            <a:ext cx="78634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Projekt u jednoj slici</a:t>
            </a:r>
            <a:endParaRPr lang="en-US" sz="3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"/>
          <p:cNvSpPr/>
          <p:nvPr/>
        </p:nvSpPr>
        <p:spPr>
          <a:xfrm>
            <a:off x="585359" y="987480"/>
            <a:ext cx="7683997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KA122-VET-000341200 ·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stručne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prakse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pripreme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diseminacija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trajni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rezultati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6"/>
          <p:cNvSpPr/>
          <p:nvPr/>
        </p:nvSpPr>
        <p:spPr>
          <a:xfrm flipH="1">
            <a:off x="3360089" y="2606040"/>
            <a:ext cx="1389600" cy="420480"/>
          </a:xfrm>
          <a:prstGeom prst="line">
            <a:avLst/>
          </a:prstGeom>
          <a:ln w="29210">
            <a:solidFill>
              <a:srgbClr val="1D63C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7"/>
          <p:cNvSpPr/>
          <p:nvPr/>
        </p:nvSpPr>
        <p:spPr>
          <a:xfrm>
            <a:off x="6812280" y="2606040"/>
            <a:ext cx="1389600" cy="420480"/>
          </a:xfrm>
          <a:prstGeom prst="line">
            <a:avLst/>
          </a:prstGeom>
          <a:ln w="29210">
            <a:solidFill>
              <a:srgbClr val="1D63C6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8"/>
          <p:cNvSpPr/>
          <p:nvPr/>
        </p:nvSpPr>
        <p:spPr>
          <a:xfrm>
            <a:off x="4892040" y="1463400"/>
            <a:ext cx="1874160" cy="987120"/>
          </a:xfrm>
          <a:prstGeom prst="roundRect">
            <a:avLst>
              <a:gd name="adj" fmla="val 13889"/>
            </a:avLst>
          </a:prstGeom>
          <a:solidFill>
            <a:srgbClr val="EAF3FF"/>
          </a:solidFill>
          <a:ln w="13970">
            <a:solidFill>
              <a:srgbClr val="D7E2F5"/>
            </a:solidFill>
            <a:round/>
          </a:ln>
          <a:effectLst>
            <a:outerShdw blurRad="15120" dist="12218" dir="2700000" algn="bl" rotWithShape="0">
              <a:srgbClr val="000000">
                <a:alpha val="11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9"/>
          <p:cNvSpPr/>
          <p:nvPr/>
        </p:nvSpPr>
        <p:spPr>
          <a:xfrm>
            <a:off x="5029200" y="1609560"/>
            <a:ext cx="15998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Vinkovci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0"/>
          <p:cNvSpPr/>
          <p:nvPr/>
        </p:nvSpPr>
        <p:spPr>
          <a:xfrm>
            <a:off x="5029200" y="2085120"/>
            <a:ext cx="15998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polazište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1"/>
          <p:cNvSpPr/>
          <p:nvPr/>
        </p:nvSpPr>
        <p:spPr>
          <a:xfrm>
            <a:off x="1234440" y="2743200"/>
            <a:ext cx="1874160" cy="987120"/>
          </a:xfrm>
          <a:prstGeom prst="roundRect">
            <a:avLst>
              <a:gd name="adj" fmla="val 13889"/>
            </a:avLst>
          </a:prstGeom>
          <a:solidFill>
            <a:srgbClr val="FFF5D6"/>
          </a:solidFill>
          <a:ln w="13970">
            <a:solidFill>
              <a:srgbClr val="D7E2F5"/>
            </a:solidFill>
            <a:round/>
          </a:ln>
          <a:effectLst>
            <a:outerShdw blurRad="15120" dist="12218" dir="2700000" algn="bl" rotWithShape="0">
              <a:srgbClr val="000000">
                <a:alpha val="11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2"/>
          <p:cNvSpPr/>
          <p:nvPr/>
        </p:nvSpPr>
        <p:spPr>
          <a:xfrm>
            <a:off x="1371600" y="2889360"/>
            <a:ext cx="15998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Ayia Napa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Cipar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3"/>
          <p:cNvSpPr/>
          <p:nvPr/>
        </p:nvSpPr>
        <p:spPr>
          <a:xfrm>
            <a:off x="1371600" y="3364920"/>
            <a:ext cx="15998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studeni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2025</a:t>
            </a:r>
            <a:r>
              <a:rPr lang="en-US" sz="105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0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14"/>
          <p:cNvSpPr/>
          <p:nvPr/>
        </p:nvSpPr>
        <p:spPr>
          <a:xfrm>
            <a:off x="8366760" y="2743200"/>
            <a:ext cx="1874160" cy="987120"/>
          </a:xfrm>
          <a:prstGeom prst="roundRect">
            <a:avLst>
              <a:gd name="adj" fmla="val 13889"/>
            </a:avLst>
          </a:prstGeom>
          <a:solidFill>
            <a:srgbClr val="FFEAD5"/>
          </a:solidFill>
          <a:ln w="13970">
            <a:solidFill>
              <a:srgbClr val="D7E2F5"/>
            </a:solidFill>
            <a:round/>
          </a:ln>
          <a:effectLst>
            <a:outerShdw blurRad="15120" dist="12218" dir="2700000" algn="bl" rotWithShape="0">
              <a:srgbClr val="000000">
                <a:alpha val="11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5"/>
          <p:cNvSpPr/>
          <p:nvPr/>
        </p:nvSpPr>
        <p:spPr>
          <a:xfrm>
            <a:off x="8503920" y="2889360"/>
            <a:ext cx="15998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Braga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Portugal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6"/>
          <p:cNvSpPr/>
          <p:nvPr/>
        </p:nvSpPr>
        <p:spPr>
          <a:xfrm>
            <a:off x="8503920" y="3364920"/>
            <a:ext cx="15998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svibanj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2026.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17"/>
          <p:cNvSpPr/>
          <p:nvPr/>
        </p:nvSpPr>
        <p:spPr>
          <a:xfrm>
            <a:off x="868680" y="4681800"/>
            <a:ext cx="2422800" cy="9597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160">
            <a:solidFill>
              <a:srgbClr val="E5ECF6"/>
            </a:solidFill>
            <a:round/>
          </a:ln>
          <a:effectLst>
            <a:outerShdw blurRad="1908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8"/>
          <p:cNvSpPr/>
          <p:nvPr/>
        </p:nvSpPr>
        <p:spPr>
          <a:xfrm>
            <a:off x="1033200" y="4827960"/>
            <a:ext cx="59400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9"/>
          <p:cNvSpPr/>
          <p:nvPr/>
        </p:nvSpPr>
        <p:spPr>
          <a:xfrm>
            <a:off x="1691640" y="4864680"/>
            <a:ext cx="141696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8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stručne</a:t>
            </a:r>
            <a:r>
              <a:rPr lang="en-US" sz="1600" b="1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vještine</a:t>
            </a:r>
            <a:endParaRPr lang="en-US" sz="1600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rad u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stvarnom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poslovnom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okruženju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20"/>
          <p:cNvSpPr/>
          <p:nvPr/>
        </p:nvSpPr>
        <p:spPr>
          <a:xfrm>
            <a:off x="3657600" y="4681800"/>
            <a:ext cx="2422800" cy="959760"/>
          </a:xfrm>
          <a:prstGeom prst="roundRect">
            <a:avLst>
              <a:gd name="adj" fmla="val 13333"/>
            </a:avLst>
          </a:prstGeom>
          <a:solidFill>
            <a:srgbClr val="EAF3FF"/>
          </a:solidFill>
          <a:ln w="10160">
            <a:solidFill>
              <a:srgbClr val="E5ECF6"/>
            </a:solidFill>
            <a:round/>
          </a:ln>
          <a:effectLst>
            <a:outerShdw blurRad="1908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21"/>
          <p:cNvSpPr/>
          <p:nvPr/>
        </p:nvSpPr>
        <p:spPr>
          <a:xfrm>
            <a:off x="3822120" y="4827960"/>
            <a:ext cx="59400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22"/>
          <p:cNvSpPr/>
          <p:nvPr/>
        </p:nvSpPr>
        <p:spPr>
          <a:xfrm>
            <a:off x="4480560" y="4864680"/>
            <a:ext cx="1482918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jezik</a:t>
            </a:r>
            <a:r>
              <a:rPr lang="en-US" sz="1600" b="1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1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komunikacija</a:t>
            </a:r>
            <a:endParaRPr lang="en-US" sz="1600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hr-HR" sz="1500" dirty="0">
                <a:solidFill>
                  <a:srgbClr val="111827"/>
                </a:solidFill>
                <a:latin typeface="Aptos"/>
                <a:ea typeface="Aptos"/>
              </a:rPr>
              <a:t>e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ngleski</a:t>
            </a:r>
            <a:r>
              <a:rPr lang="hr-HR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jezik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javni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nastup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razgovor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23"/>
          <p:cNvSpPr/>
          <p:nvPr/>
        </p:nvSpPr>
        <p:spPr>
          <a:xfrm>
            <a:off x="6446520" y="4681800"/>
            <a:ext cx="2422800" cy="9597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0160">
            <a:solidFill>
              <a:srgbClr val="E5ECF6"/>
            </a:solidFill>
            <a:round/>
          </a:ln>
          <a:effectLst>
            <a:outerShdw blurRad="1908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4"/>
          <p:cNvSpPr/>
          <p:nvPr/>
        </p:nvSpPr>
        <p:spPr>
          <a:xfrm>
            <a:off x="6611040" y="4827960"/>
            <a:ext cx="59400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5"/>
          <p:cNvSpPr/>
          <p:nvPr/>
        </p:nvSpPr>
        <p:spPr>
          <a:xfrm>
            <a:off x="7269480" y="4864680"/>
            <a:ext cx="141696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775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digitalni</a:t>
            </a:r>
            <a:r>
              <a:rPr lang="en-US" b="1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marketing</a:t>
            </a:r>
            <a:endParaRPr lang="en-US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video,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vizuali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prezent</a:t>
            </a:r>
            <a:r>
              <a:rPr lang="hr-HR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acije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26"/>
          <p:cNvSpPr/>
          <p:nvPr/>
        </p:nvSpPr>
        <p:spPr>
          <a:xfrm>
            <a:off x="9235440" y="4681800"/>
            <a:ext cx="2422800" cy="959760"/>
          </a:xfrm>
          <a:prstGeom prst="roundRect">
            <a:avLst>
              <a:gd name="adj" fmla="val 13333"/>
            </a:avLst>
          </a:prstGeom>
          <a:solidFill>
            <a:srgbClr val="EAF3FF"/>
          </a:solidFill>
          <a:ln w="10160">
            <a:solidFill>
              <a:srgbClr val="E5ECF6"/>
            </a:solidFill>
            <a:round/>
          </a:ln>
          <a:effectLst>
            <a:outerShdw blurRad="1908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7"/>
          <p:cNvSpPr/>
          <p:nvPr/>
        </p:nvSpPr>
        <p:spPr>
          <a:xfrm>
            <a:off x="9399960" y="4827960"/>
            <a:ext cx="59400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0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28"/>
          <p:cNvSpPr/>
          <p:nvPr/>
        </p:nvSpPr>
        <p:spPr>
          <a:xfrm>
            <a:off x="10058400" y="4864680"/>
            <a:ext cx="141696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poduzetništvo</a:t>
            </a:r>
            <a:endParaRPr lang="en-US" sz="1600" b="1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proizvod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ambalaža</a:t>
            </a:r>
            <a:r>
              <a:rPr lang="en-US" sz="15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5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strategija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29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31"/>
          <p:cNvSpPr/>
          <p:nvPr/>
        </p:nvSpPr>
        <p:spPr>
          <a:xfrm>
            <a:off x="502920" y="633672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0"/>
          <p:cNvSpPr/>
          <p:nvPr/>
        </p:nvSpPr>
        <p:spPr>
          <a:xfrm>
            <a:off x="567000" y="411480"/>
            <a:ext cx="54403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Mobilnost</a:t>
            </a:r>
            <a:r>
              <a:rPr lang="en-US" sz="31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1: </a:t>
            </a:r>
            <a:r>
              <a:rPr lang="en-US" sz="31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Cipar</a:t>
            </a:r>
            <a:endParaRPr lang="en-US" sz="3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"/>
          <p:cNvSpPr/>
          <p:nvPr/>
        </p:nvSpPr>
        <p:spPr>
          <a:xfrm>
            <a:off x="585360" y="987480"/>
            <a:ext cx="50288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Ayia Napa · 5. – 19.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studenoga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2025.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6"/>
          <p:cNvSpPr/>
          <p:nvPr/>
        </p:nvSpPr>
        <p:spPr>
          <a:xfrm>
            <a:off x="690480" y="1760551"/>
            <a:ext cx="530316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14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učenika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uz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pratnju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nastavnika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razvijalo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je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poslovne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,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jezične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komunikacijske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kompetencije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u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međunarodnom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0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okruženju</a:t>
            </a:r>
            <a:r>
              <a:rPr lang="en-US" sz="20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.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7"/>
          <p:cNvSpPr/>
          <p:nvPr/>
        </p:nvSpPr>
        <p:spPr>
          <a:xfrm>
            <a:off x="780686" y="2953771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77" name="Text 8"/>
          <p:cNvSpPr/>
          <p:nvPr/>
        </p:nvSpPr>
        <p:spPr>
          <a:xfrm>
            <a:off x="937440" y="2793751"/>
            <a:ext cx="51660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praktični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zadaci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prodavaonici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hr-HR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hotelu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9"/>
          <p:cNvSpPr/>
          <p:nvPr/>
        </p:nvSpPr>
        <p:spPr>
          <a:xfrm>
            <a:off x="777421" y="3508615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79" name="Text 10"/>
          <p:cNvSpPr/>
          <p:nvPr/>
        </p:nvSpPr>
        <p:spPr>
          <a:xfrm>
            <a:off x="937440" y="3315031"/>
            <a:ext cx="51660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administrativne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komunikacijske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aktivnosti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1"/>
          <p:cNvSpPr/>
          <p:nvPr/>
        </p:nvSpPr>
        <p:spPr>
          <a:xfrm>
            <a:off x="780686" y="4022560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chemeClr val="accent5">
                  <a:lumMod val="5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81" name="Text 12"/>
          <p:cNvSpPr/>
          <p:nvPr/>
        </p:nvSpPr>
        <p:spPr>
          <a:xfrm>
            <a:off x="937440" y="3836311"/>
            <a:ext cx="51660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marketing: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fotografije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tekstovi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videozapisi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vizuali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7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8"/>
          <p:cNvSpPr/>
          <p:nvPr/>
        </p:nvSpPr>
        <p:spPr>
          <a:xfrm>
            <a:off x="11292840" y="6437520"/>
            <a:ext cx="3837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04494"/>
                </a:solidFill>
                <a:effectLst/>
                <a:uFillTx/>
                <a:latin typeface="Aptos"/>
                <a:ea typeface="Aptos"/>
              </a:rPr>
              <a:t>04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19"/>
          <p:cNvSpPr/>
          <p:nvPr/>
        </p:nvSpPr>
        <p:spPr>
          <a:xfrm>
            <a:off x="502920" y="633672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kstniOkvir 25">
            <a:extLst>
              <a:ext uri="{FF2B5EF4-FFF2-40B4-BE49-F238E27FC236}">
                <a16:creationId xmlns:a16="http://schemas.microsoft.com/office/drawing/2014/main" id="{2972E79E-C28C-4112-A7A9-093BE68678E1}"/>
              </a:ext>
            </a:extLst>
          </p:cNvPr>
          <p:cNvSpPr txBox="1"/>
          <p:nvPr/>
        </p:nvSpPr>
        <p:spPr>
          <a:xfrm>
            <a:off x="690479" y="4868290"/>
            <a:ext cx="51660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Mentori</a:t>
            </a:r>
            <a:r>
              <a:rPr lang="hr-HR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pratnji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:</a:t>
            </a:r>
            <a:r>
              <a:rPr lang="hr-HR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Kristina Jozić, Tomislava </a:t>
            </a:r>
            <a:r>
              <a:rPr lang="hr-HR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Komesarović</a:t>
            </a:r>
            <a:r>
              <a:rPr lang="hr-HR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hr-HR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	Matej Lončar i Mato </a:t>
            </a:r>
            <a:r>
              <a:rPr lang="hr-HR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Džalto</a:t>
            </a:r>
            <a:r>
              <a:rPr lang="hr-HR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A44F65D-7521-4787-992E-57274EE97E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627" y="0"/>
            <a:ext cx="514437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67000" y="411480"/>
            <a:ext cx="78634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Nakon Cipra: znanje se vraća u školu</a:t>
            </a:r>
            <a:endParaRPr lang="en-US" sz="3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85359" y="987480"/>
            <a:ext cx="7559331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Radionice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održivi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proizvod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primjena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iskustva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novim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školskim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aktivnostima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5" name="Image 0" descr="/mnt/data/a_modern_classroom_or_seminar_room_scene_with_a_gr_batch_4.png"/>
          <p:cNvPicPr/>
          <p:nvPr/>
        </p:nvPicPr>
        <p:blipFill>
          <a:blip r:embed="rId3"/>
          <a:srcRect l="7261" r="7261"/>
          <a:stretch/>
        </p:blipFill>
        <p:spPr>
          <a:xfrm>
            <a:off x="594360" y="1508760"/>
            <a:ext cx="5166000" cy="340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Text 7"/>
          <p:cNvSpPr/>
          <p:nvPr/>
        </p:nvSpPr>
        <p:spPr>
          <a:xfrm>
            <a:off x="594360" y="5294520"/>
            <a:ext cx="51660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Radionice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za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maturante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: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prijava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životopis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razgovor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za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posao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očekivanja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poslodavaca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9"/>
          <p:cNvSpPr/>
          <p:nvPr/>
        </p:nvSpPr>
        <p:spPr>
          <a:xfrm>
            <a:off x="6426995" y="5294520"/>
            <a:ext cx="5166000" cy="32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Od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ideje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do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proizvoda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: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torbe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od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recikliranih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materijala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ambalaža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marketinška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strategija</a:t>
            </a:r>
            <a:r>
              <a:rPr lang="en-US" sz="1600" b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0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12"/>
          <p:cNvSpPr/>
          <p:nvPr/>
        </p:nvSpPr>
        <p:spPr>
          <a:xfrm>
            <a:off x="502920" y="633672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D337D5BB-621B-4AA7-894E-EE123ECB53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" t="23922" r="-175" b="26745"/>
          <a:stretch/>
        </p:blipFill>
        <p:spPr>
          <a:xfrm>
            <a:off x="6426995" y="1505162"/>
            <a:ext cx="5170645" cy="340055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A12D174-23AD-4CCB-8063-E49B43885D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78" b="29536"/>
          <a:stretch/>
        </p:blipFill>
        <p:spPr>
          <a:xfrm>
            <a:off x="594360" y="1505161"/>
            <a:ext cx="5166000" cy="33868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 0"/>
          <p:cNvSpPr/>
          <p:nvPr/>
        </p:nvSpPr>
        <p:spPr>
          <a:xfrm>
            <a:off x="567000" y="411480"/>
            <a:ext cx="78634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Pripreme za Portugal</a:t>
            </a:r>
            <a:endParaRPr lang="en-US" sz="3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"/>
          <p:cNvSpPr/>
          <p:nvPr/>
        </p:nvSpPr>
        <p:spPr>
          <a:xfrm>
            <a:off x="585360" y="987480"/>
            <a:ext cx="71319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Prije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odlaska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Bragu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učenici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su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vježbali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upravo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ono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što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ih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čeka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praksi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6"/>
          <p:cNvSpPr/>
          <p:nvPr/>
        </p:nvSpPr>
        <p:spPr>
          <a:xfrm>
            <a:off x="822960" y="1481400"/>
            <a:ext cx="10286640" cy="731160"/>
          </a:xfrm>
          <a:prstGeom prst="roundRect">
            <a:avLst>
              <a:gd name="adj" fmla="val 15000"/>
            </a:avLst>
          </a:prstGeom>
          <a:solidFill>
            <a:srgbClr val="EAF3FF"/>
          </a:solidFill>
          <a:ln w="8890">
            <a:solidFill>
              <a:srgbClr val="D6E3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7"/>
          <p:cNvSpPr/>
          <p:nvPr/>
        </p:nvSpPr>
        <p:spPr>
          <a:xfrm>
            <a:off x="1051560" y="160920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8"/>
          <p:cNvSpPr/>
          <p:nvPr/>
        </p:nvSpPr>
        <p:spPr>
          <a:xfrm>
            <a:off x="1691640" y="161856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hr-HR" sz="1700" b="1" dirty="0">
                <a:solidFill>
                  <a:srgbClr val="0B1F4D"/>
                </a:solidFill>
                <a:latin typeface="Aptos Display"/>
                <a:ea typeface="Aptos Display"/>
              </a:rPr>
              <a:t>R</a:t>
            </a:r>
            <a:r>
              <a:rPr lang="en-US" sz="17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ačunovodstvo</a:t>
            </a:r>
            <a:r>
              <a:rPr lang="en-US" sz="17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hr-HR" sz="1700" b="1" dirty="0">
                <a:solidFill>
                  <a:srgbClr val="0B1F4D"/>
                </a:solidFill>
                <a:latin typeface="Aptos Display"/>
                <a:ea typeface="Aptos Display"/>
              </a:rPr>
              <a:t>i</a:t>
            </a:r>
            <a:r>
              <a:rPr lang="en-US" sz="17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hr-HR" sz="17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r>
              <a:rPr lang="en-US" sz="17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nformatika</a:t>
            </a:r>
            <a:endParaRPr lang="en-US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9"/>
          <p:cNvSpPr/>
          <p:nvPr/>
        </p:nvSpPr>
        <p:spPr>
          <a:xfrm>
            <a:off x="4937760" y="1636920"/>
            <a:ext cx="585180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40" b="0" u="none" strike="noStrike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obrada računa, otpremnica i primki u digitalnim alatima</a:t>
            </a:r>
            <a:endParaRPr lang="en-US" sz="14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10"/>
          <p:cNvSpPr/>
          <p:nvPr/>
        </p:nvSpPr>
        <p:spPr>
          <a:xfrm>
            <a:off x="822960" y="2505600"/>
            <a:ext cx="10286640" cy="7311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8890">
            <a:solidFill>
              <a:srgbClr val="D6E3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1"/>
          <p:cNvSpPr/>
          <p:nvPr/>
        </p:nvSpPr>
        <p:spPr>
          <a:xfrm>
            <a:off x="1051560" y="263340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12"/>
          <p:cNvSpPr/>
          <p:nvPr/>
        </p:nvSpPr>
        <p:spPr>
          <a:xfrm>
            <a:off x="1691640" y="264276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hr-HR" sz="17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Rad u </a:t>
            </a:r>
            <a:r>
              <a:rPr lang="en-US" sz="17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prodavaonic</a:t>
            </a:r>
            <a:r>
              <a:rPr lang="hr-HR" sz="17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endParaRPr lang="en-US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13"/>
          <p:cNvSpPr/>
          <p:nvPr/>
        </p:nvSpPr>
        <p:spPr>
          <a:xfrm>
            <a:off x="4937760" y="2660760"/>
            <a:ext cx="585180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40" b="0" u="none" strike="noStrike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komunikacija s kupcima, poznavanje robe i uređenje prostora</a:t>
            </a:r>
            <a:endParaRPr lang="en-US" sz="14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4"/>
          <p:cNvSpPr/>
          <p:nvPr/>
        </p:nvSpPr>
        <p:spPr>
          <a:xfrm>
            <a:off x="822960" y="3529440"/>
            <a:ext cx="10286640" cy="731160"/>
          </a:xfrm>
          <a:prstGeom prst="roundRect">
            <a:avLst>
              <a:gd name="adj" fmla="val 15000"/>
            </a:avLst>
          </a:prstGeom>
          <a:solidFill>
            <a:srgbClr val="EAF3FF"/>
          </a:solidFill>
          <a:ln w="8890">
            <a:solidFill>
              <a:srgbClr val="D6E3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5"/>
          <p:cNvSpPr/>
          <p:nvPr/>
        </p:nvSpPr>
        <p:spPr>
          <a:xfrm>
            <a:off x="1051560" y="365760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6"/>
          <p:cNvSpPr/>
          <p:nvPr/>
        </p:nvSpPr>
        <p:spPr>
          <a:xfrm>
            <a:off x="1691640" y="366660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Radio Vinkovci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7"/>
          <p:cNvSpPr/>
          <p:nvPr/>
        </p:nvSpPr>
        <p:spPr>
          <a:xfrm>
            <a:off x="4937760" y="3684960"/>
            <a:ext cx="585180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javni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nastup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organizacija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kreativnost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timska</a:t>
            </a:r>
            <a:r>
              <a:rPr lang="en-US" sz="144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4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suradnja</a:t>
            </a:r>
            <a:endParaRPr lang="en-US" sz="144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18"/>
          <p:cNvSpPr/>
          <p:nvPr/>
        </p:nvSpPr>
        <p:spPr>
          <a:xfrm>
            <a:off x="822960" y="4553640"/>
            <a:ext cx="10286640" cy="7311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8890">
            <a:solidFill>
              <a:srgbClr val="D6E3F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9"/>
          <p:cNvSpPr/>
          <p:nvPr/>
        </p:nvSpPr>
        <p:spPr>
          <a:xfrm>
            <a:off x="1051560" y="4681800"/>
            <a:ext cx="411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04494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20"/>
          <p:cNvSpPr/>
          <p:nvPr/>
        </p:nvSpPr>
        <p:spPr>
          <a:xfrm>
            <a:off x="1691640" y="469080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nastavnička suradnja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21"/>
          <p:cNvSpPr/>
          <p:nvPr/>
        </p:nvSpPr>
        <p:spPr>
          <a:xfrm>
            <a:off x="4937760" y="4709160"/>
            <a:ext cx="585180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40" b="0" u="none" strike="noStrike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međupredmetne aktivnosti i razmjena iskustava nastavnika</a:t>
            </a:r>
            <a:endParaRPr lang="en-US" sz="144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22"/>
          <p:cNvSpPr/>
          <p:nvPr/>
        </p:nvSpPr>
        <p:spPr>
          <a:xfrm>
            <a:off x="914400" y="5623560"/>
            <a:ext cx="9966600" cy="40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Pripreme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su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povezale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učionicu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lokalne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poslodavce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medijski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prostor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—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baš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onako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kako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izgleda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stvarno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poslovno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29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okruženje</a:t>
            </a:r>
            <a:r>
              <a:rPr lang="en-US" sz="1629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29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23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24"/>
          <p:cNvSpPr/>
          <p:nvPr/>
        </p:nvSpPr>
        <p:spPr>
          <a:xfrm>
            <a:off x="11292840" y="6437520"/>
            <a:ext cx="3837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04494"/>
                </a:solidFill>
                <a:effectLst/>
                <a:uFillTx/>
                <a:latin typeface="Aptos"/>
                <a:ea typeface="Aptos"/>
              </a:rPr>
              <a:t>06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25"/>
          <p:cNvSpPr/>
          <p:nvPr/>
        </p:nvSpPr>
        <p:spPr>
          <a:xfrm>
            <a:off x="502920" y="633672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 1"/>
          <p:cNvSpPr/>
          <p:nvPr/>
        </p:nvSpPr>
        <p:spPr>
          <a:xfrm>
            <a:off x="868680" y="841320"/>
            <a:ext cx="402300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 dirty="0" err="1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Mobilnost</a:t>
            </a:r>
            <a:r>
              <a:rPr lang="en-US" sz="34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 2:</a:t>
            </a:r>
            <a:endParaRPr lang="en-US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 dirty="0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Portugal</a:t>
            </a:r>
            <a:endParaRPr lang="en-US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"/>
          <p:cNvSpPr/>
          <p:nvPr/>
        </p:nvSpPr>
        <p:spPr>
          <a:xfrm>
            <a:off x="896039" y="1947600"/>
            <a:ext cx="4988777" cy="56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Braga · 10. – 24.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svibnja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2026.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Učenici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2.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3.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razreda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smjera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prodavač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ekonomist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3"/>
          <p:cNvSpPr/>
          <p:nvPr/>
        </p:nvSpPr>
        <p:spPr>
          <a:xfrm>
            <a:off x="914400" y="2999160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4"/>
          <p:cNvSpPr/>
          <p:nvPr/>
        </p:nvSpPr>
        <p:spPr>
          <a:xfrm>
            <a:off x="1097280" y="2880360"/>
            <a:ext cx="39315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primjena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teorijskih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znanja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stvarnom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radnom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okruženju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5"/>
          <p:cNvSpPr/>
          <p:nvPr/>
        </p:nvSpPr>
        <p:spPr>
          <a:xfrm>
            <a:off x="914400" y="3547800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6"/>
          <p:cNvSpPr/>
          <p:nvPr/>
        </p:nvSpPr>
        <p:spPr>
          <a:xfrm>
            <a:off x="1097280" y="3429000"/>
            <a:ext cx="39315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upoznavanje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hr-HR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novih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načina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poslovanja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organizacije</a:t>
            </a:r>
            <a:r>
              <a:rPr lang="en-US" sz="16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rada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7"/>
          <p:cNvSpPr/>
          <p:nvPr/>
        </p:nvSpPr>
        <p:spPr>
          <a:xfrm>
            <a:off x="914400" y="4096440"/>
            <a:ext cx="91080" cy="91080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>
            <a:noFill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8"/>
          <p:cNvSpPr/>
          <p:nvPr/>
        </p:nvSpPr>
        <p:spPr>
          <a:xfrm>
            <a:off x="1097280" y="3977640"/>
            <a:ext cx="39315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razvoj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samostalnosti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odgovornosti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700" b="0" u="none" strike="noStrike" dirty="0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700" b="0" u="none" strike="noStrike" dirty="0" err="1">
                <a:solidFill>
                  <a:srgbClr val="111827"/>
                </a:solidFill>
                <a:effectLst/>
                <a:uFillTx/>
                <a:latin typeface="Aptos"/>
                <a:ea typeface="Aptos"/>
              </a:rPr>
              <a:t>prilagodbe</a:t>
            </a:r>
            <a:endParaRPr lang="en-US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9"/>
          <p:cNvSpPr/>
          <p:nvPr/>
        </p:nvSpPr>
        <p:spPr>
          <a:xfrm>
            <a:off x="914400" y="4892040"/>
            <a:ext cx="4454434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Mentorice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pratnji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: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Davorka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Marojević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Ivana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Čorak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Andrijana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Hajduković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Danijela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Andričević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0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1"/>
          <p:cNvSpPr/>
          <p:nvPr/>
        </p:nvSpPr>
        <p:spPr>
          <a:xfrm>
            <a:off x="11292840" y="6437520"/>
            <a:ext cx="3837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04494"/>
                </a:solidFill>
                <a:effectLst/>
                <a:uFillTx/>
                <a:latin typeface="Aptos"/>
                <a:ea typeface="Aptos"/>
              </a:rPr>
              <a:t>07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8041AB4-FC02-4B78-A341-221AB91FA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54" y="-360"/>
            <a:ext cx="5439446" cy="72677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0"/>
          <p:cNvSpPr/>
          <p:nvPr/>
        </p:nvSpPr>
        <p:spPr>
          <a:xfrm>
            <a:off x="567000" y="411480"/>
            <a:ext cx="78634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Što su učenici razvijali?</a:t>
            </a:r>
            <a:endParaRPr lang="en-US" sz="3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"/>
          <p:cNvSpPr/>
          <p:nvPr/>
        </p:nvSpPr>
        <p:spPr>
          <a:xfrm>
            <a:off x="585360" y="987480"/>
            <a:ext cx="71319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Struka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jezik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digitalni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alati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poduzetnički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način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razmišljanja</a:t>
            </a:r>
            <a:r>
              <a:rPr lang="en-US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6"/>
          <p:cNvSpPr/>
          <p:nvPr/>
        </p:nvSpPr>
        <p:spPr>
          <a:xfrm>
            <a:off x="749880" y="2093760"/>
            <a:ext cx="4937400" cy="114264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FE9F8"/>
            </a:solidFill>
            <a:round/>
          </a:ln>
          <a:effectLst>
            <a:outerShdw blurRad="1404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7"/>
          <p:cNvSpPr/>
          <p:nvPr/>
        </p:nvSpPr>
        <p:spPr>
          <a:xfrm>
            <a:off x="1069920" y="2304000"/>
            <a:ext cx="42973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stručne kompetencije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8"/>
          <p:cNvSpPr/>
          <p:nvPr/>
        </p:nvSpPr>
        <p:spPr>
          <a:xfrm>
            <a:off x="1069920" y="2697120"/>
            <a:ext cx="43430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prodaja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administracija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poslovni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dokumenti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9"/>
          <p:cNvSpPr/>
          <p:nvPr/>
        </p:nvSpPr>
        <p:spPr>
          <a:xfrm>
            <a:off x="6236280" y="2093760"/>
            <a:ext cx="4937400" cy="114264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FE9F8"/>
            </a:solidFill>
            <a:round/>
          </a:ln>
          <a:effectLst>
            <a:outerShdw blurRad="1404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0"/>
          <p:cNvSpPr/>
          <p:nvPr/>
        </p:nvSpPr>
        <p:spPr>
          <a:xfrm>
            <a:off x="6556320" y="2304000"/>
            <a:ext cx="42973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komunikacija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1"/>
          <p:cNvSpPr/>
          <p:nvPr/>
        </p:nvSpPr>
        <p:spPr>
          <a:xfrm>
            <a:off x="6556320" y="2697120"/>
            <a:ext cx="43430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engleski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jezik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javni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nastup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suradnja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s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mentorima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12"/>
          <p:cNvSpPr/>
          <p:nvPr/>
        </p:nvSpPr>
        <p:spPr>
          <a:xfrm>
            <a:off x="749880" y="3693960"/>
            <a:ext cx="4937400" cy="114264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FE9F8"/>
            </a:solidFill>
            <a:round/>
          </a:ln>
          <a:effectLst>
            <a:outerShdw blurRad="1404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3"/>
          <p:cNvSpPr/>
          <p:nvPr/>
        </p:nvSpPr>
        <p:spPr>
          <a:xfrm>
            <a:off x="1069920" y="3904200"/>
            <a:ext cx="42973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digitalne vještine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4"/>
          <p:cNvSpPr/>
          <p:nvPr/>
        </p:nvSpPr>
        <p:spPr>
          <a:xfrm>
            <a:off x="1069920" y="4297320"/>
            <a:ext cx="43430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tablice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prezentacije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video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promotivni</a:t>
            </a:r>
            <a:r>
              <a:rPr lang="en-US" sz="14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4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sadržaji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15"/>
          <p:cNvSpPr/>
          <p:nvPr/>
        </p:nvSpPr>
        <p:spPr>
          <a:xfrm>
            <a:off x="6236280" y="3693960"/>
            <a:ext cx="4937400" cy="1142640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 w="10160">
            <a:solidFill>
              <a:srgbClr val="DFE9F8"/>
            </a:solidFill>
            <a:round/>
          </a:ln>
          <a:effectLst>
            <a:outerShdw blurRad="1404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6"/>
          <p:cNvSpPr/>
          <p:nvPr/>
        </p:nvSpPr>
        <p:spPr>
          <a:xfrm>
            <a:off x="6556320" y="3904200"/>
            <a:ext cx="429732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osobni rast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7"/>
          <p:cNvSpPr/>
          <p:nvPr/>
        </p:nvSpPr>
        <p:spPr>
          <a:xfrm>
            <a:off x="6556320" y="4297320"/>
            <a:ext cx="5239440" cy="292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samostalnost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odgovornost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snalaženje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novim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situacijama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0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21"/>
          <p:cNvSpPr/>
          <p:nvPr/>
        </p:nvSpPr>
        <p:spPr>
          <a:xfrm>
            <a:off x="11292840" y="6437520"/>
            <a:ext cx="3837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04494"/>
                </a:solidFill>
                <a:effectLst/>
                <a:uFillTx/>
                <a:latin typeface="Aptos"/>
                <a:ea typeface="Aptos"/>
              </a:rPr>
              <a:t>08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22"/>
          <p:cNvSpPr/>
          <p:nvPr/>
        </p:nvSpPr>
        <p:spPr>
          <a:xfrm>
            <a:off x="502920" y="685764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 0"/>
          <p:cNvSpPr/>
          <p:nvPr/>
        </p:nvSpPr>
        <p:spPr>
          <a:xfrm>
            <a:off x="567000" y="411480"/>
            <a:ext cx="786348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Diseminacija i trajni rezultati</a:t>
            </a:r>
            <a:endParaRPr lang="en-US" sz="3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"/>
          <p:cNvSpPr/>
          <p:nvPr/>
        </p:nvSpPr>
        <p:spPr>
          <a:xfrm>
            <a:off x="585360" y="987480"/>
            <a:ext cx="71319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Projekt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nije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završio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povratkom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kući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—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nastavio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je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živjeti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školi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lokalnoj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zajednici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6"/>
          <p:cNvSpPr/>
          <p:nvPr/>
        </p:nvSpPr>
        <p:spPr>
          <a:xfrm>
            <a:off x="868680" y="1481400"/>
            <a:ext cx="4891680" cy="1298160"/>
          </a:xfrm>
          <a:prstGeom prst="roundRect">
            <a:avLst>
              <a:gd name="adj" fmla="val 11972"/>
            </a:avLst>
          </a:prstGeom>
          <a:solidFill>
            <a:srgbClr val="EAF3FF"/>
          </a:solidFill>
          <a:ln w="12700">
            <a:solidFill>
              <a:srgbClr val="FFFFFF">
                <a:alpha val="0"/>
              </a:srgbClr>
            </a:solidFill>
            <a:round/>
          </a:ln>
          <a:effectLst>
            <a:outerShdw blurRad="14040" dist="12218" dir="2700000" algn="bl" rotWithShape="0">
              <a:srgbClr val="000000">
                <a:alpha val="9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7"/>
          <p:cNvSpPr/>
          <p:nvPr/>
        </p:nvSpPr>
        <p:spPr>
          <a:xfrm>
            <a:off x="1188720" y="1737360"/>
            <a:ext cx="4205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Erasmus zona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8"/>
          <p:cNvSpPr/>
          <p:nvPr/>
        </p:nvSpPr>
        <p:spPr>
          <a:xfrm>
            <a:off x="1188720" y="2157840"/>
            <a:ext cx="42058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fotografije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zanimljivosti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iskustva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dostupna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učenicima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djelatnicima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škole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9"/>
          <p:cNvSpPr/>
          <p:nvPr/>
        </p:nvSpPr>
        <p:spPr>
          <a:xfrm>
            <a:off x="6355080" y="1481400"/>
            <a:ext cx="4891680" cy="1298160"/>
          </a:xfrm>
          <a:prstGeom prst="roundRect">
            <a:avLst>
              <a:gd name="adj" fmla="val 11972"/>
            </a:avLst>
          </a:prstGeom>
          <a:solidFill>
            <a:srgbClr val="E8F4EA"/>
          </a:solidFill>
          <a:ln w="12700">
            <a:solidFill>
              <a:srgbClr val="FFFFFF">
                <a:alpha val="0"/>
              </a:srgbClr>
            </a:solidFill>
            <a:round/>
          </a:ln>
          <a:effectLst>
            <a:outerShdw blurRad="14040" dist="12218" dir="2700000" algn="bl" rotWithShape="0">
              <a:srgbClr val="000000">
                <a:alpha val="9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0"/>
          <p:cNvSpPr/>
          <p:nvPr/>
        </p:nvSpPr>
        <p:spPr>
          <a:xfrm>
            <a:off x="6675120" y="1737360"/>
            <a:ext cx="4205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Google Classroom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1"/>
          <p:cNvSpPr/>
          <p:nvPr/>
        </p:nvSpPr>
        <p:spPr>
          <a:xfrm>
            <a:off x="6675120" y="2157840"/>
            <a:ext cx="42058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digitalna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učionica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s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nastavnim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materijalima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korisnim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mrežnim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izvorima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2"/>
          <p:cNvSpPr/>
          <p:nvPr/>
        </p:nvSpPr>
        <p:spPr>
          <a:xfrm>
            <a:off x="868680" y="3218760"/>
            <a:ext cx="4891680" cy="1298160"/>
          </a:xfrm>
          <a:prstGeom prst="roundRect">
            <a:avLst>
              <a:gd name="adj" fmla="val 11972"/>
            </a:avLst>
          </a:prstGeom>
          <a:solidFill>
            <a:srgbClr val="FFEAD5"/>
          </a:solidFill>
          <a:ln w="12700">
            <a:solidFill>
              <a:srgbClr val="FFFFFF">
                <a:alpha val="0"/>
              </a:srgbClr>
            </a:solidFill>
            <a:round/>
          </a:ln>
          <a:effectLst>
            <a:outerShdw blurRad="14040" dist="12218" dir="2700000" algn="bl" rotWithShape="0">
              <a:srgbClr val="000000">
                <a:alpha val="9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3"/>
          <p:cNvSpPr/>
          <p:nvPr/>
        </p:nvSpPr>
        <p:spPr>
          <a:xfrm>
            <a:off x="1188720" y="3474720"/>
            <a:ext cx="4205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Lokalne tvrtke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4"/>
          <p:cNvSpPr/>
          <p:nvPr/>
        </p:nvSpPr>
        <p:spPr>
          <a:xfrm>
            <a:off x="1188720" y="3895200"/>
            <a:ext cx="42058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promotivne</a:t>
            </a:r>
            <a:r>
              <a:rPr lang="en-US" sz="15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video </a:t>
            </a:r>
            <a:r>
              <a:rPr lang="en-US" sz="15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reklame</a:t>
            </a:r>
            <a:r>
              <a:rPr lang="en-US" sz="15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za </a:t>
            </a:r>
            <a:r>
              <a:rPr lang="hr-HR" sz="15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za lokalne tvrtke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5"/>
          <p:cNvSpPr/>
          <p:nvPr/>
        </p:nvSpPr>
        <p:spPr>
          <a:xfrm>
            <a:off x="6355080" y="3218760"/>
            <a:ext cx="4891680" cy="1298160"/>
          </a:xfrm>
          <a:prstGeom prst="roundRect">
            <a:avLst>
              <a:gd name="adj" fmla="val 11972"/>
            </a:avLst>
          </a:prstGeom>
          <a:solidFill>
            <a:srgbClr val="FFF5D6"/>
          </a:solidFill>
          <a:ln w="12700">
            <a:solidFill>
              <a:srgbClr val="FFFFFF">
                <a:alpha val="0"/>
              </a:srgbClr>
            </a:solidFill>
            <a:round/>
          </a:ln>
          <a:effectLst>
            <a:outerShdw blurRad="14040" dist="12218" dir="2700000" algn="bl" rotWithShape="0">
              <a:srgbClr val="000000">
                <a:alpha val="9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6"/>
          <p:cNvSpPr/>
          <p:nvPr/>
        </p:nvSpPr>
        <p:spPr>
          <a:xfrm>
            <a:off x="6675120" y="3474720"/>
            <a:ext cx="420588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0B1F4D"/>
                </a:solidFill>
                <a:effectLst/>
                <a:uFillTx/>
                <a:latin typeface="Aptos Display"/>
                <a:ea typeface="Aptos Display"/>
              </a:rPr>
              <a:t>Certifikati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7"/>
          <p:cNvSpPr/>
          <p:nvPr/>
        </p:nvSpPr>
        <p:spPr>
          <a:xfrm>
            <a:off x="6675120" y="3895200"/>
            <a:ext cx="420588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priznanje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za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stečena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znanja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vještine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sudjelovanje</a:t>
            </a:r>
            <a:r>
              <a:rPr lang="en-US" sz="1600" b="0" u="none" strike="noStrike" dirty="0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 u </a:t>
            </a:r>
            <a:r>
              <a:rPr lang="en-US" sz="1600" b="0" u="none" strike="noStrike" dirty="0" err="1">
                <a:solidFill>
                  <a:srgbClr val="4B5563"/>
                </a:solidFill>
                <a:effectLst/>
                <a:uFillTx/>
                <a:latin typeface="Aptos"/>
                <a:ea typeface="Aptos"/>
              </a:rPr>
              <a:t>mobilnosti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8"/>
          <p:cNvSpPr/>
          <p:nvPr/>
        </p:nvSpPr>
        <p:spPr>
          <a:xfrm>
            <a:off x="1005840" y="5349240"/>
            <a:ext cx="996660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Rezultat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: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više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vidljivosti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,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više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motivacije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jasna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poveznica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između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škole</a:t>
            </a:r>
            <a:r>
              <a:rPr lang="hr-HR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i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lokalne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 </a:t>
            </a:r>
            <a:r>
              <a:rPr lang="en-US" sz="2000" b="0" i="1" u="none" strike="noStrike" dirty="0" err="1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zajednice</a:t>
            </a:r>
            <a:r>
              <a:rPr lang="en-US" sz="2000" b="0" i="1" u="none" strike="noStrike" dirty="0">
                <a:solidFill>
                  <a:srgbClr val="0B1F4D"/>
                </a:solidFill>
                <a:effectLst/>
                <a:uFillTx/>
                <a:latin typeface="Aptos"/>
                <a:ea typeface="Aptos"/>
              </a:rPr>
              <a:t>.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9"/>
          <p:cNvSpPr/>
          <p:nvPr/>
        </p:nvSpPr>
        <p:spPr>
          <a:xfrm>
            <a:off x="502920" y="6464880"/>
            <a:ext cx="86864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Erasmus+ 2025./2026.  ·  Ekonomska i trgovačka škola Ivana Domca Vinkovci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0"/>
          <p:cNvSpPr/>
          <p:nvPr/>
        </p:nvSpPr>
        <p:spPr>
          <a:xfrm>
            <a:off x="11292840" y="6437520"/>
            <a:ext cx="3837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50" b="1" u="none" strike="noStrike">
                <a:solidFill>
                  <a:srgbClr val="004494"/>
                </a:solidFill>
                <a:effectLst/>
                <a:uFillTx/>
                <a:latin typeface="Aptos"/>
                <a:ea typeface="Aptos"/>
              </a:rPr>
              <a:t>09</a:t>
            </a:r>
            <a:endParaRPr lang="en-US" sz="9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21"/>
          <p:cNvSpPr/>
          <p:nvPr/>
        </p:nvSpPr>
        <p:spPr>
          <a:xfrm>
            <a:off x="502920" y="6336720"/>
            <a:ext cx="11155680" cy="360"/>
          </a:xfrm>
          <a:prstGeom prst="line">
            <a:avLst/>
          </a:prstGeom>
          <a:ln w="9525">
            <a:solidFill>
              <a:srgbClr val="DCE7F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1" descr="wide_cozy_travel_study_workspace_scene_photograp.png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Rectangle 2"/>
          <p:cNvSpPr/>
          <p:nvPr/>
        </p:nvSpPr>
        <p:spPr>
          <a:xfrm>
            <a:off x="502920" y="502920"/>
            <a:ext cx="4800240" cy="5577480"/>
          </a:xfrm>
          <a:prstGeom prst="rect">
            <a:avLst/>
          </a:prstGeom>
          <a:solidFill>
            <a:srgbClr val="072354"/>
          </a:solidFill>
          <a:ln>
            <a:solidFill>
              <a:srgbClr val="0723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91" name="TextBox 3"/>
          <p:cNvSpPr/>
          <p:nvPr/>
        </p:nvSpPr>
        <p:spPr>
          <a:xfrm>
            <a:off x="777240" y="777240"/>
            <a:ext cx="4251600" cy="105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Aptos Display"/>
              </a:rPr>
              <a:t>Padlet: Erasmus+ Portugal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Box 4"/>
          <p:cNvSpPr/>
          <p:nvPr/>
        </p:nvSpPr>
        <p:spPr>
          <a:xfrm>
            <a:off x="822960" y="1874520"/>
            <a:ext cx="406872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1700" b="0" u="none" strike="noStrike" dirty="0" err="1">
                <a:solidFill>
                  <a:srgbClr val="EBF3FF"/>
                </a:solidFill>
                <a:effectLst/>
                <a:uFillTx/>
                <a:latin typeface="Aptos"/>
              </a:rPr>
              <a:t>Digitalni</a:t>
            </a:r>
            <a:r>
              <a:rPr lang="en-US" sz="1700" b="0" u="none" strike="noStrike" dirty="0">
                <a:solidFill>
                  <a:srgbClr val="EBF3FF"/>
                </a:solidFill>
                <a:effectLst/>
                <a:uFillTx/>
                <a:latin typeface="Aptos"/>
              </a:rPr>
              <a:t> </a:t>
            </a:r>
            <a:r>
              <a:rPr lang="en-US" sz="1700" b="0" u="none" strike="noStrike" dirty="0" err="1">
                <a:solidFill>
                  <a:srgbClr val="EBF3FF"/>
                </a:solidFill>
                <a:effectLst/>
                <a:uFillTx/>
                <a:latin typeface="Aptos"/>
              </a:rPr>
              <a:t>dnevnik</a:t>
            </a:r>
            <a:r>
              <a:rPr lang="en-US" sz="1700" b="0" u="none" strike="noStrike" dirty="0">
                <a:solidFill>
                  <a:srgbClr val="EBF3FF"/>
                </a:solidFill>
                <a:effectLst/>
                <a:uFillTx/>
                <a:latin typeface="Aptos"/>
              </a:rPr>
              <a:t> </a:t>
            </a:r>
            <a:r>
              <a:rPr lang="en-US" sz="1700" b="0" u="none" strike="noStrike" dirty="0" err="1">
                <a:solidFill>
                  <a:srgbClr val="EBF3FF"/>
                </a:solidFill>
                <a:effectLst/>
                <a:uFillTx/>
                <a:latin typeface="Aptos"/>
              </a:rPr>
              <a:t>mobilnosti</a:t>
            </a:r>
            <a:r>
              <a:rPr lang="en-US" sz="1700" b="0" u="none" strike="noStrike" dirty="0">
                <a:solidFill>
                  <a:srgbClr val="EBF3FF"/>
                </a:solidFill>
                <a:effectLst/>
                <a:uFillTx/>
                <a:latin typeface="Aptos"/>
              </a:rPr>
              <a:t> u Bragi</a:t>
            </a:r>
            <a:endParaRPr lang="en-US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Oval 5"/>
          <p:cNvSpPr/>
          <p:nvPr/>
        </p:nvSpPr>
        <p:spPr>
          <a:xfrm>
            <a:off x="841320" y="2907360"/>
            <a:ext cx="91080" cy="91080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440" rIns="90000" bIns="19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94" name="TextBox 6"/>
          <p:cNvSpPr/>
          <p:nvPr/>
        </p:nvSpPr>
        <p:spPr>
          <a:xfrm>
            <a:off x="1024200" y="2743200"/>
            <a:ext cx="3840120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Aptos"/>
              </a:rPr>
              <a:t>fotografije</a:t>
            </a: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Aptos"/>
              </a:rPr>
              <a:t>i</a:t>
            </a: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Aptos"/>
              </a:rPr>
              <a:t>kratki</a:t>
            </a: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Aptos"/>
              </a:rPr>
              <a:t> </a:t>
            </a: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Aptos"/>
              </a:rPr>
              <a:t>zapisi</a:t>
            </a:r>
            <a:r>
              <a:rPr lang="en-US" b="0" u="none" strike="noStrike" dirty="0">
                <a:solidFill>
                  <a:srgbClr val="FFFFFF"/>
                </a:solidFill>
                <a:effectLst/>
                <a:uFillTx/>
                <a:latin typeface="Aptos"/>
              </a:rPr>
              <a:t> s </a:t>
            </a:r>
            <a:r>
              <a:rPr lang="en-US" b="0" u="none" strike="noStrike" dirty="0" err="1">
                <a:solidFill>
                  <a:srgbClr val="FFFFFF"/>
                </a:solidFill>
                <a:effectLst/>
                <a:uFillTx/>
                <a:latin typeface="Aptos"/>
              </a:rPr>
              <a:t>mobilnosti</a:t>
            </a:r>
            <a:endParaRPr lang="en-US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Oval 7"/>
          <p:cNvSpPr/>
          <p:nvPr/>
        </p:nvSpPr>
        <p:spPr>
          <a:xfrm>
            <a:off x="841320" y="3466260"/>
            <a:ext cx="91080" cy="91080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440" rIns="90000" bIns="19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96" name="TextBox 8"/>
          <p:cNvSpPr/>
          <p:nvPr/>
        </p:nvSpPr>
        <p:spPr>
          <a:xfrm>
            <a:off x="1024200" y="3310200"/>
            <a:ext cx="38401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dojmovi učenika i tragovi svakodnevnog učenja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Oval 9"/>
          <p:cNvSpPr/>
          <p:nvPr/>
        </p:nvSpPr>
        <p:spPr>
          <a:xfrm>
            <a:off x="841320" y="4025160"/>
            <a:ext cx="91080" cy="91080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440" rIns="90000" bIns="19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198" name="TextBox 10"/>
          <p:cNvSpPr/>
          <p:nvPr/>
        </p:nvSpPr>
        <p:spPr>
          <a:xfrm>
            <a:off x="1024200" y="3877200"/>
            <a:ext cx="38401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pregled aktivnosti, mjesta i iskustava iz Portugala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Oval 11"/>
          <p:cNvSpPr/>
          <p:nvPr/>
        </p:nvSpPr>
        <p:spPr>
          <a:xfrm>
            <a:off x="841320" y="4584060"/>
            <a:ext cx="91080" cy="91080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19440" rIns="90000" bIns="1944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200" name="TextBox 12"/>
          <p:cNvSpPr/>
          <p:nvPr/>
        </p:nvSpPr>
        <p:spPr>
          <a:xfrm>
            <a:off x="1024200" y="4443840"/>
            <a:ext cx="38401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materijal za diseminaciju projekta i uspomenu na putovanje</a:t>
            </a:r>
            <a:endParaRPr lang="en-US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16"/>
          <p:cNvSpPr/>
          <p:nvPr/>
        </p:nvSpPr>
        <p:spPr>
          <a:xfrm>
            <a:off x="8686800" y="537660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en-US" sz="1300" b="1" u="none" strike="noStrike">
                <a:solidFill>
                  <a:srgbClr val="072354"/>
                </a:solidFill>
                <a:effectLst/>
                <a:uFillTx/>
                <a:latin typeface="Aptos"/>
              </a:rPr>
              <a:t>Skeniraj QR kod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8"/>
          <p:cNvSpPr/>
          <p:nvPr/>
        </p:nvSpPr>
        <p:spPr>
          <a:xfrm>
            <a:off x="411480" y="6492240"/>
            <a:ext cx="53031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US" sz="750" b="0" u="none" strike="noStrike">
                <a:solidFill>
                  <a:srgbClr val="EBF3FF"/>
                </a:solidFill>
                <a:effectLst/>
                <a:uFillTx/>
                <a:latin typeface="Aptos"/>
              </a:rPr>
              <a:t>Erasmus+ 2025./2026.  ·  Ekonomska i trgovačka škola Ivana Domca Vinkovci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Box 19"/>
          <p:cNvSpPr/>
          <p:nvPr/>
        </p:nvSpPr>
        <p:spPr>
          <a:xfrm>
            <a:off x="11018520" y="6446520"/>
            <a:ext cx="41112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US" sz="800" b="1" u="none" strike="noStrike">
                <a:solidFill>
                  <a:srgbClr val="FFCC00"/>
                </a:solidFill>
                <a:effectLst/>
                <a:uFillTx/>
                <a:latin typeface="Aptos"/>
              </a:rPr>
              <a:t>10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Box 2"/>
          <p:cNvSpPr/>
          <p:nvPr/>
        </p:nvSpPr>
        <p:spPr>
          <a:xfrm>
            <a:off x="621720" y="713160"/>
            <a:ext cx="804636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800" b="1" u="none" strike="noStrike">
                <a:solidFill>
                  <a:srgbClr val="12365C"/>
                </a:solidFill>
                <a:effectLst/>
                <a:uFillTx/>
                <a:latin typeface="Aptos"/>
              </a:rPr>
              <a:t>Aktivnosti učenika tijekom mobilnosti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Box 3"/>
          <p:cNvSpPr/>
          <p:nvPr/>
        </p:nvSpPr>
        <p:spPr>
          <a:xfrm>
            <a:off x="658440" y="1225440"/>
            <a:ext cx="859500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Sažetak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zapisa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iz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digitalnog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dnevnika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Erasmus+ Portugal – Braga.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7"/>
          <p:cNvSpPr/>
          <p:nvPr/>
        </p:nvSpPr>
        <p:spPr>
          <a:xfrm>
            <a:off x="5242920" y="1874159"/>
            <a:ext cx="621756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4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10 dana </a:t>
            </a:r>
            <a:r>
              <a:rPr lang="en-US" sz="24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mobilnosti</a:t>
            </a:r>
            <a:r>
              <a:rPr lang="en-US" sz="24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u Bragi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8"/>
          <p:cNvSpPr/>
          <p:nvPr/>
        </p:nvSpPr>
        <p:spPr>
          <a:xfrm>
            <a:off x="5261280" y="2395439"/>
            <a:ext cx="6309000" cy="30156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08000"/>
              </a:lnSpc>
            </a:pP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1. </a:t>
            </a:r>
            <a:r>
              <a:rPr lang="hr-HR" sz="1500" dirty="0">
                <a:solidFill>
                  <a:srgbClr val="212A34"/>
                </a:solidFill>
                <a:latin typeface="Aptos"/>
              </a:rPr>
              <a:t>d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an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Kulturno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upoznavanje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Brage: </a:t>
            </a:r>
            <a:endParaRPr lang="hr-HR" sz="1500" b="0" u="none" strike="noStrike" dirty="0">
              <a:solidFill>
                <a:srgbClr val="212A34"/>
              </a:solidFill>
              <a:effectLst/>
              <a:uFillTx/>
              <a:latin typeface="Aptos"/>
            </a:endParaRPr>
          </a:p>
          <a:p>
            <a:pPr defTabSz="914400">
              <a:lnSpc>
                <a:spcPct val="108000"/>
              </a:lnSpc>
            </a:pP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Sameiro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Bom Jesus do Monte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Parque de São João da Ponte.</a:t>
            </a:r>
            <a:endParaRPr lang="hr-HR" sz="1500" b="0" u="none" strike="noStrike" dirty="0">
              <a:solidFill>
                <a:srgbClr val="212A34"/>
              </a:solidFill>
              <a:effectLst/>
              <a:uFillTx/>
              <a:latin typeface="Aptos"/>
            </a:endParaRPr>
          </a:p>
          <a:p>
            <a:pPr defTabSz="914400">
              <a:lnSpc>
                <a:spcPct val="108000"/>
              </a:lnSpc>
            </a:pP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2. dan 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Upoznavanje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s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praksom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mentorima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pravilima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planom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rada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.</a:t>
            </a:r>
            <a:endParaRPr lang="hr-HR" sz="1500" b="0" u="none" strike="noStrike" dirty="0">
              <a:solidFill>
                <a:srgbClr val="212A34"/>
              </a:solidFill>
              <a:effectLst/>
              <a:uFillTx/>
              <a:latin typeface="Aptos"/>
            </a:endParaRPr>
          </a:p>
          <a:p>
            <a:pPr defTabSz="914400">
              <a:lnSpc>
                <a:spcPct val="108000"/>
              </a:lnSpc>
            </a:pP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3.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i 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4. dan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Digitalni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marketing,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društvene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mreže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analiza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publike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izrada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promotivnih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materijala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.</a:t>
            </a:r>
            <a:endParaRPr lang="hr-HR" sz="1500" b="0" u="none" strike="noStrike" dirty="0">
              <a:solidFill>
                <a:srgbClr val="212A34"/>
              </a:solidFill>
              <a:effectLst/>
              <a:uFillTx/>
              <a:latin typeface="Aptos"/>
            </a:endParaRPr>
          </a:p>
          <a:p>
            <a:pPr defTabSz="914400">
              <a:lnSpc>
                <a:spcPct val="108000"/>
              </a:lnSpc>
            </a:pP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5.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i 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6. dan  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Unos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obrada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organizacija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podataka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u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Excelu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u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agenciji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Braga Mob.</a:t>
            </a:r>
            <a:endParaRPr lang="hr-HR" sz="1500" b="0" u="none" strike="noStrike" dirty="0">
              <a:solidFill>
                <a:srgbClr val="212A34"/>
              </a:solidFill>
              <a:effectLst/>
              <a:uFillTx/>
              <a:latin typeface="Aptos"/>
            </a:endParaRPr>
          </a:p>
          <a:p>
            <a:pPr defTabSz="914400">
              <a:lnSpc>
                <a:spcPct val="108000"/>
              </a:lnSpc>
            </a:pP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7.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i 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10. dan 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Edukacijske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aktivnosti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trgovačka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praksa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završne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aktivnosti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dodjela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hr-HR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	</a:t>
            </a:r>
            <a:r>
              <a:rPr lang="en-US" sz="15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certifikata</a:t>
            </a:r>
            <a:r>
              <a:rPr lang="en-US" sz="15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.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8C1B9FA6-3262-44F3-9816-2661400C03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6" r="8147" b="19502"/>
          <a:stretch/>
        </p:blipFill>
        <p:spPr>
          <a:xfrm>
            <a:off x="621720" y="2030446"/>
            <a:ext cx="4361170" cy="32922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1"/>
          <p:cNvSpPr/>
          <p:nvPr/>
        </p:nvSpPr>
        <p:spPr>
          <a:xfrm>
            <a:off x="658440" y="384120"/>
            <a:ext cx="438876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1" u="none" strike="noStrike" dirty="0">
                <a:solidFill>
                  <a:srgbClr val="C74640"/>
                </a:solidFill>
                <a:effectLst/>
                <a:uFillTx/>
                <a:latin typeface="Aptos"/>
              </a:rPr>
              <a:t>1.–2. DAN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2"/>
          <p:cNvSpPr/>
          <p:nvPr/>
        </p:nvSpPr>
        <p:spPr>
          <a:xfrm>
            <a:off x="621720" y="713160"/>
            <a:ext cx="8046360" cy="48457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8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Braga </a:t>
            </a:r>
            <a:r>
              <a:rPr lang="en-US" sz="28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i</a:t>
            </a:r>
            <a:r>
              <a:rPr lang="en-US" sz="28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8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prvi</a:t>
            </a:r>
            <a:r>
              <a:rPr lang="en-US" sz="28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8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dani</a:t>
            </a:r>
            <a:r>
              <a:rPr lang="en-US" sz="28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8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prakse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3"/>
          <p:cNvSpPr/>
          <p:nvPr/>
        </p:nvSpPr>
        <p:spPr>
          <a:xfrm>
            <a:off x="658440" y="1225440"/>
            <a:ext cx="859500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Kulturni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obilazak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grada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priprema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učenika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za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radna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mjesta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9"/>
          <p:cNvSpPr/>
          <p:nvPr/>
        </p:nvSpPr>
        <p:spPr>
          <a:xfrm>
            <a:off x="658440" y="2057773"/>
            <a:ext cx="41144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0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Braga </a:t>
            </a:r>
            <a:r>
              <a:rPr lang="en-US" sz="20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kao</a:t>
            </a:r>
            <a:r>
              <a:rPr lang="en-US" sz="20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0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učionica</a:t>
            </a:r>
            <a:r>
              <a:rPr lang="en-US" sz="20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0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na</a:t>
            </a:r>
            <a:r>
              <a:rPr lang="en-US" sz="20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0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otvorenom</a:t>
            </a: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10"/>
          <p:cNvSpPr/>
          <p:nvPr/>
        </p:nvSpPr>
        <p:spPr>
          <a:xfrm>
            <a:off x="676800" y="2597413"/>
            <a:ext cx="4160160" cy="18845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vođeni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obilazak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znamenitosti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upoznavanje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povijesti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regije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posjet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svetištima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Sameiro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Bom Jesus do Monte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susret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s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učenicima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iz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Turske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Belgije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upoznavanje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mentora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zadataka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pravila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načina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rada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B48DB64-BE40-4D46-9030-81308E851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181" y="0"/>
            <a:ext cx="5134819" cy="686068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Box 1"/>
          <p:cNvSpPr/>
          <p:nvPr/>
        </p:nvSpPr>
        <p:spPr>
          <a:xfrm>
            <a:off x="658440" y="384120"/>
            <a:ext cx="438876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1" u="none" strike="noStrike" dirty="0">
                <a:solidFill>
                  <a:srgbClr val="C74640"/>
                </a:solidFill>
                <a:effectLst/>
                <a:uFillTx/>
                <a:latin typeface="Aptos"/>
              </a:rPr>
              <a:t>3.–4. DAN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Box 2"/>
          <p:cNvSpPr/>
          <p:nvPr/>
        </p:nvSpPr>
        <p:spPr>
          <a:xfrm>
            <a:off x="621720" y="713160"/>
            <a:ext cx="804636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800" b="1" u="none" strike="noStrike">
                <a:solidFill>
                  <a:srgbClr val="12365C"/>
                </a:solidFill>
                <a:effectLst/>
                <a:uFillTx/>
                <a:latin typeface="Aptos"/>
              </a:rPr>
              <a:t>Marketing, dizajn i društvene mreže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Box 3"/>
          <p:cNvSpPr/>
          <p:nvPr/>
        </p:nvSpPr>
        <p:spPr>
          <a:xfrm>
            <a:off x="658440" y="1225440"/>
            <a:ext cx="859500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Učenici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stručna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znanja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primjenjivali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na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stvarnim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zadacima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za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stvarne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klijente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5"/>
          <p:cNvSpPr/>
          <p:nvPr/>
        </p:nvSpPr>
        <p:spPr>
          <a:xfrm>
            <a:off x="713160" y="1947600"/>
            <a:ext cx="36572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200" b="1" u="none" strike="noStrike">
                <a:solidFill>
                  <a:srgbClr val="12365C"/>
                </a:solidFill>
                <a:effectLst/>
                <a:uFillTx/>
                <a:latin typeface="Aptos"/>
              </a:rPr>
              <a:t>Stvarni zadaci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6"/>
          <p:cNvSpPr/>
          <p:nvPr/>
        </p:nvSpPr>
        <p:spPr>
          <a:xfrm>
            <a:off x="731520" y="2450520"/>
            <a:ext cx="4434480" cy="215041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analiza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postojećih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marketinških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materijala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oglasa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izrada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plakata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objava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za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društvene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mreže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razgovor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o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rasporedu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teksta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fotografija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u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promotivnom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materijalu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analiza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statistike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društvenih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mreža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: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doseg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interakcije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sadržaji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s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najboljim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rezultatima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povezivanje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digitalnog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marketinga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analize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podataka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grafičkog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dizajna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71AE4184-8204-44D8-BBB2-B1873E033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064" y="1861458"/>
            <a:ext cx="5820032" cy="43927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Box 1"/>
          <p:cNvSpPr/>
          <p:nvPr/>
        </p:nvSpPr>
        <p:spPr>
          <a:xfrm>
            <a:off x="658440" y="384120"/>
            <a:ext cx="438876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1" u="none" strike="noStrike" dirty="0">
                <a:solidFill>
                  <a:srgbClr val="C74640"/>
                </a:solidFill>
                <a:effectLst/>
                <a:uFillTx/>
                <a:latin typeface="Aptos"/>
              </a:rPr>
              <a:t>5.–6. DAN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2"/>
          <p:cNvSpPr/>
          <p:nvPr/>
        </p:nvSpPr>
        <p:spPr>
          <a:xfrm>
            <a:off x="621720" y="713160"/>
            <a:ext cx="804636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800" b="1" u="none" strike="noStrike">
                <a:solidFill>
                  <a:srgbClr val="12365C"/>
                </a:solidFill>
                <a:effectLst/>
                <a:uFillTx/>
                <a:latin typeface="Aptos"/>
              </a:rPr>
              <a:t>Excel i poslovna dokumentacija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Box 3"/>
          <p:cNvSpPr/>
          <p:nvPr/>
        </p:nvSpPr>
        <p:spPr>
          <a:xfrm>
            <a:off x="658440" y="1225440"/>
            <a:ext cx="859500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U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agenciji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Braga Mob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učenici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vježbali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točnost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odgovornost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u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radu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s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podacima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Box 9"/>
          <p:cNvSpPr/>
          <p:nvPr/>
        </p:nvSpPr>
        <p:spPr>
          <a:xfrm>
            <a:off x="4851257" y="2030446"/>
            <a:ext cx="42058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1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Razvijene</a:t>
            </a:r>
            <a:r>
              <a:rPr lang="en-US" sz="2100" b="1" u="none" strike="noStrike" dirty="0">
                <a:solidFill>
                  <a:srgbClr val="12365C"/>
                </a:solidFill>
                <a:effectLst/>
                <a:uFillTx/>
                <a:latin typeface="Aptos"/>
              </a:rPr>
              <a:t> </a:t>
            </a:r>
            <a:r>
              <a:rPr lang="en-US" sz="2100" b="1" u="none" strike="noStrike" dirty="0" err="1">
                <a:solidFill>
                  <a:srgbClr val="12365C"/>
                </a:solidFill>
                <a:effectLst/>
                <a:uFillTx/>
                <a:latin typeface="Aptos"/>
              </a:rPr>
              <a:t>kompetencije</a:t>
            </a:r>
            <a:endParaRPr lang="en-US" sz="2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Box 10"/>
          <p:cNvSpPr/>
          <p:nvPr/>
        </p:nvSpPr>
        <p:spPr>
          <a:xfrm>
            <a:off x="4878617" y="2579086"/>
            <a:ext cx="4160160" cy="21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unos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podataka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s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podsjetnica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u Excel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tablice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sustavno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uređivanje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evidentiranje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provjera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podataka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preciznost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odgovornost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u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poslovnoj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dokumentaciji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razumijevanje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kako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se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podaci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prikupljaju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organiziraju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pripremaju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za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daljnju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  <a:latin typeface="Aptos"/>
              </a:rPr>
              <a:t>uporabu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9E0C103-C9F9-490D-A27E-1AF6410588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40" y="2030446"/>
            <a:ext cx="3391046" cy="38558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Box 1"/>
          <p:cNvSpPr/>
          <p:nvPr/>
        </p:nvSpPr>
        <p:spPr>
          <a:xfrm>
            <a:off x="658440" y="384120"/>
            <a:ext cx="438876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1" u="none" strike="noStrike" dirty="0">
                <a:solidFill>
                  <a:srgbClr val="C74640"/>
                </a:solidFill>
                <a:effectLst/>
                <a:uFillTx/>
                <a:latin typeface="Aptos"/>
              </a:rPr>
              <a:t>7.–10. DAN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2"/>
          <p:cNvSpPr/>
          <p:nvPr/>
        </p:nvSpPr>
        <p:spPr>
          <a:xfrm>
            <a:off x="621720" y="713160"/>
            <a:ext cx="804636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2800" b="1" u="none" strike="noStrike">
                <a:solidFill>
                  <a:srgbClr val="12365C"/>
                </a:solidFill>
                <a:effectLst/>
                <a:uFillTx/>
                <a:latin typeface="Aptos"/>
              </a:rPr>
              <a:t>Edukacija, trgovina i završetak mobilnosti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3"/>
          <p:cNvSpPr/>
          <p:nvPr/>
        </p:nvSpPr>
        <p:spPr>
          <a:xfrm>
            <a:off x="658440" y="1225440"/>
            <a:ext cx="8595000" cy="29272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tIns="18360" rIns="45720" bIns="18360" anchor="t">
            <a:spAutoFit/>
          </a:bodyPr>
          <a:lstStyle/>
          <a:p>
            <a:pPr defTabSz="914400">
              <a:lnSpc>
                <a:spcPct val="110000"/>
              </a:lnSpc>
            </a:pP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Završni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dani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povezali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su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edukacijske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zadatke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,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trgovinu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i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dodjelu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 </a:t>
            </a:r>
            <a:r>
              <a:rPr lang="en-US" sz="1600" b="0" u="none" strike="noStrike" dirty="0" err="1">
                <a:solidFill>
                  <a:srgbClr val="697480"/>
                </a:solidFill>
                <a:effectLst/>
                <a:uFillTx/>
                <a:latin typeface="Aptos"/>
              </a:rPr>
              <a:t>certifikata</a:t>
            </a:r>
            <a:r>
              <a:rPr lang="en-US" sz="1600" b="0" u="none" strike="noStrike" dirty="0">
                <a:solidFill>
                  <a:srgbClr val="697480"/>
                </a:solidFill>
                <a:effectLst/>
                <a:uFillTx/>
                <a:latin typeface="Aptos"/>
              </a:rPr>
              <a:t>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17"/>
          <p:cNvSpPr/>
          <p:nvPr/>
        </p:nvSpPr>
        <p:spPr>
          <a:xfrm>
            <a:off x="658440" y="2139480"/>
            <a:ext cx="4716926" cy="18861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5720" tIns="18360" rIns="45720" bIns="18360" anchor="t">
            <a:spAutoFit/>
          </a:bodyPr>
          <a:lstStyle/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organizacija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provedba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aktivnosti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za Summer Camp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izrada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testova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na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engleskom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jeziku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u Google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Formsu</a:t>
            </a:r>
            <a:r>
              <a:rPr lang="hr-HR" sz="1600" dirty="0">
                <a:solidFill>
                  <a:srgbClr val="212A34"/>
                </a:solidFill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planiranje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aktivnosti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slaganje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polica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, rad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na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blagajnii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označavanje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cijena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proizvoda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</a:endParaRPr>
          </a:p>
          <a:p>
            <a:pPr defTabSz="914400">
              <a:lnSpc>
                <a:spcPct val="108000"/>
              </a:lnSpc>
            </a:pP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•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završne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aktivnosti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,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zajednički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ručak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i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svečana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dodjela</a:t>
            </a:r>
            <a:r>
              <a:rPr lang="en-US" sz="1600" b="0" u="none" strike="noStrike" dirty="0">
                <a:solidFill>
                  <a:srgbClr val="212A34"/>
                </a:solidFill>
                <a:effectLst/>
                <a:uFillTx/>
              </a:rPr>
              <a:t> </a:t>
            </a:r>
            <a:r>
              <a:rPr lang="en-US" sz="1600" b="0" u="none" strike="noStrike" dirty="0" err="1">
                <a:solidFill>
                  <a:srgbClr val="212A34"/>
                </a:solidFill>
                <a:effectLst/>
                <a:uFillTx/>
              </a:rPr>
              <a:t>certifikata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B17CB18D-F23E-4E46-94BC-21E54F14F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46" y="2139480"/>
            <a:ext cx="5142503" cy="38588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 1"/>
          <p:cNvSpPr/>
          <p:nvPr/>
        </p:nvSpPr>
        <p:spPr>
          <a:xfrm>
            <a:off x="777240" y="1828801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hr-HR" sz="4100" b="1" u="none" strike="noStrike" dirty="0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Iskustvo</a:t>
            </a:r>
            <a:r>
              <a:rPr lang="en-US" sz="4100" b="1" u="none" strike="noStrike" dirty="0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4100" b="1" u="none" strike="noStrike" dirty="0" err="1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koje</a:t>
            </a:r>
            <a:r>
              <a:rPr lang="en-US" sz="4100" b="1" u="none" strike="noStrike" dirty="0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 se </a:t>
            </a:r>
            <a:r>
              <a:rPr lang="en-US" sz="4100" b="1" u="none" strike="noStrike" dirty="0" err="1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pamti</a:t>
            </a:r>
            <a:r>
              <a:rPr lang="en-US" sz="4100" b="1" u="none" strike="noStrike" dirty="0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.</a:t>
            </a:r>
            <a:endParaRPr lang="en-US" sz="41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3"/>
          <p:cNvSpPr/>
          <p:nvPr/>
        </p:nvSpPr>
        <p:spPr>
          <a:xfrm>
            <a:off x="1234440" y="3148149"/>
            <a:ext cx="9509400" cy="105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925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Cipar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Portugal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bili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su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više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od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putovanja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:</a:t>
            </a:r>
            <a:endParaRPr lang="hr-HR" sz="2600" b="0" u="none" strike="noStrike" dirty="0">
              <a:solidFill>
                <a:srgbClr val="F4F8FF"/>
              </a:solidFill>
              <a:effectLst/>
              <a:uFillTx/>
              <a:latin typeface="Aptos Display"/>
              <a:ea typeface="Aptos Display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bili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su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prilika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da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učenici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nastavnici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povežu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struku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,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jezik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,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tehnologiju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, </a:t>
            </a:r>
            <a:endParaRPr lang="hr-HR" sz="2600" b="0" u="none" strike="noStrike" dirty="0">
              <a:solidFill>
                <a:srgbClr val="F4F8FF"/>
              </a:solidFill>
              <a:effectLst/>
              <a:uFillTx/>
              <a:latin typeface="Aptos Display"/>
              <a:ea typeface="Aptos Display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kulturu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i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samopouzdanje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u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jedno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iskustvo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koje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 </a:t>
            </a:r>
            <a:r>
              <a:rPr lang="en-US" sz="2600" b="0" u="none" strike="noStrike" dirty="0" err="1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ostaje</a:t>
            </a:r>
            <a:r>
              <a:rPr lang="en-US" sz="2600" b="0" u="none" strike="noStrike" dirty="0">
                <a:solidFill>
                  <a:srgbClr val="F4F8FF"/>
                </a:solidFill>
                <a:effectLst/>
                <a:uFillTx/>
                <a:latin typeface="Aptos Display"/>
                <a:ea typeface="Aptos Display"/>
              </a:rPr>
              <a:t>.</a:t>
            </a:r>
            <a:endParaRPr lang="en-US" sz="26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1293</Words>
  <Application>Microsoft Office PowerPoint</Application>
  <PresentationFormat>Široki zaslon</PresentationFormat>
  <Paragraphs>167</Paragraphs>
  <Slides>15</Slides>
  <Notes>9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Butler Stencil</vt:lpstr>
      <vt:lpstr>Symbol</vt:lpstr>
      <vt:lpstr>Times New Roman</vt:lpstr>
      <vt:lpstr>Wingdings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Ekonomska i trgovačka škola Ivana Domca Vinkovci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cp:lastModifiedBy>Matej Lončar</cp:lastModifiedBy>
  <cp:revision>17</cp:revision>
  <dcterms:modified xsi:type="dcterms:W3CDTF">2026-09-23T16:13:09Z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2026-09-15T06:42:23Z</dcterms:created>
  <dc:creator>OpenAI</dc:creator>
  <dc:description/>
  <dc:language>en-US</dc:language>
  <cp:lastModifiedBy>OpenAI</cp:lastModifiedBy>
  <dcterms:modified xsi:type="dcterms:W3CDTF">2026-09-15T06:42:23Z</dcterms:modified>
  <cp:revision>1</cp:revision>
  <dc:subject>Erasmus+ projekt 2025./2026.</dc:subject>
  <dc:title>Erasmus+ projekt 2025./2026. – Poslovne vještine za budućnost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10</vt:r8>
  </property>
  <property fmtid="{D5CDD505-2E9C-101B-9397-08002B2CF9AE}" pid="3" name="PresentationFormat">
    <vt:lpwstr>On-screen Show (16:9)</vt:lpwstr>
  </property>
  <property fmtid="{D5CDD505-2E9C-101B-9397-08002B2CF9AE}" pid="4" name="Slides">
    <vt:r8>10</vt:r8>
  </property>
</Properties>
</file>