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499ECC0-A124-4B73-B2AE-5520C740AFCF}" type="datetimeFigureOut">
              <a:rPr lang="sr-Latn-CS" smtClean="0"/>
              <a:pPr/>
              <a:t>20.11.2012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3D436D-97E1-4EC8-85DE-0CE2104A7FE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9ECC0-A124-4B73-B2AE-5520C740AFCF}" type="datetimeFigureOut">
              <a:rPr lang="sr-Latn-CS" smtClean="0"/>
              <a:pPr/>
              <a:t>20.11.2012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D436D-97E1-4EC8-85DE-0CE2104A7FE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9ECC0-A124-4B73-B2AE-5520C740AFCF}" type="datetimeFigureOut">
              <a:rPr lang="sr-Latn-CS" smtClean="0"/>
              <a:pPr/>
              <a:t>20.11.2012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D436D-97E1-4EC8-85DE-0CE2104A7FE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9ECC0-A124-4B73-B2AE-5520C740AFCF}" type="datetimeFigureOut">
              <a:rPr lang="sr-Latn-CS" smtClean="0"/>
              <a:pPr/>
              <a:t>20.11.2012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D436D-97E1-4EC8-85DE-0CE2104A7FE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9ECC0-A124-4B73-B2AE-5520C740AFCF}" type="datetimeFigureOut">
              <a:rPr lang="sr-Latn-CS" smtClean="0"/>
              <a:pPr/>
              <a:t>20.11.2012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D436D-97E1-4EC8-85DE-0CE2104A7FE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9ECC0-A124-4B73-B2AE-5520C740AFCF}" type="datetimeFigureOut">
              <a:rPr lang="sr-Latn-CS" smtClean="0"/>
              <a:pPr/>
              <a:t>20.11.2012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D436D-97E1-4EC8-85DE-0CE2104A7FE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9ECC0-A124-4B73-B2AE-5520C740AFCF}" type="datetimeFigureOut">
              <a:rPr lang="sr-Latn-CS" smtClean="0"/>
              <a:pPr/>
              <a:t>20.11.2012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D436D-97E1-4EC8-85DE-0CE2104A7FE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9ECC0-A124-4B73-B2AE-5520C740AFCF}" type="datetimeFigureOut">
              <a:rPr lang="sr-Latn-CS" smtClean="0"/>
              <a:pPr/>
              <a:t>20.11.2012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D436D-97E1-4EC8-85DE-0CE2104A7FE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9ECC0-A124-4B73-B2AE-5520C740AFCF}" type="datetimeFigureOut">
              <a:rPr lang="sr-Latn-CS" smtClean="0"/>
              <a:pPr/>
              <a:t>20.11.2012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D436D-97E1-4EC8-85DE-0CE2104A7FE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499ECC0-A124-4B73-B2AE-5520C740AFCF}" type="datetimeFigureOut">
              <a:rPr lang="sr-Latn-CS" smtClean="0"/>
              <a:pPr/>
              <a:t>20.11.2012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D436D-97E1-4EC8-85DE-0CE2104A7FE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499ECC0-A124-4B73-B2AE-5520C740AFCF}" type="datetimeFigureOut">
              <a:rPr lang="sr-Latn-CS" smtClean="0"/>
              <a:pPr/>
              <a:t>20.11.2012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3D436D-97E1-4EC8-85DE-0CE2104A7FE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499ECC0-A124-4B73-B2AE-5520C740AFCF}" type="datetimeFigureOut">
              <a:rPr lang="sr-Latn-CS" smtClean="0"/>
              <a:pPr/>
              <a:t>20.11.2012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3D436D-97E1-4EC8-85DE-0CE2104A7FE4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643313"/>
          </a:xfrm>
        </p:spPr>
        <p:txBody>
          <a:bodyPr>
            <a:noAutofit/>
          </a:bodyPr>
          <a:lstStyle/>
          <a:p>
            <a:r>
              <a:rPr lang="hr-HR" sz="9600" dirty="0" smtClean="0"/>
              <a:t>ALKOHOL</a:t>
            </a:r>
            <a:endParaRPr lang="hr-HR" sz="96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 flipH="1" flipV="1">
            <a:off x="1325881" y="6500834"/>
            <a:ext cx="45719" cy="71438"/>
          </a:xfrm>
        </p:spPr>
        <p:txBody>
          <a:bodyPr>
            <a:normAutofit fontScale="25000" lnSpcReduction="20000"/>
          </a:bodyPr>
          <a:lstStyle/>
          <a:p>
            <a:endParaRPr lang="hr-HR" dirty="0"/>
          </a:p>
        </p:txBody>
      </p:sp>
      <p:pic>
        <p:nvPicPr>
          <p:cNvPr id="6" name="Slika 5" descr="Alkoholne-boce-475x3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126714" y="6858000"/>
            <a:ext cx="126714" cy="842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2800" dirty="0"/>
              <a:t> </a:t>
            </a:r>
            <a:r>
              <a:rPr lang="hr-HR" sz="2800" dirty="0" smtClean="0"/>
              <a:t>   Ovisnost </a:t>
            </a:r>
            <a:r>
              <a:rPr lang="hr-HR" sz="2800" dirty="0"/>
              <a:t>o alkoholu, odnosno šire prihvaćen naziv alkoholizam, je bolest koja uključuje sljedećih 6 simptoma, a to su: žudnja, gubitak kontrole, fizička ovisnost, tolerancija, zanemarivanje svih interesa, nastavak pijenja.</a:t>
            </a:r>
          </a:p>
          <a:p>
            <a:endParaRPr lang="hr-HR" sz="2800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Alkoholizam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6" name="Slika 5" descr="alkohol_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3786190"/>
            <a:ext cx="36576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 lnSpcReduction="10000"/>
          </a:bodyPr>
          <a:lstStyle/>
          <a:p>
            <a:r>
              <a:rPr lang="hr-HR" sz="2800" dirty="0"/>
              <a:t>Prekomjerno uzimanje alkohola uzrokuje niz zdravstvenih poteškoća</a:t>
            </a:r>
            <a:r>
              <a:rPr lang="hr-HR" sz="2800" dirty="0" smtClean="0"/>
              <a:t>:</a:t>
            </a:r>
          </a:p>
          <a:p>
            <a:r>
              <a:rPr lang="hr-HR" sz="2800" dirty="0"/>
              <a:t>Pri manjoj koncentraciji alkohola, do 1,5 promila alkohola, dominira slika razdražljivosti, povišenog raspoloženja, pričljivost, slobodnije ponašanje. Rastom koncentracije alkohola u krvi može doći od pospanosti do kome, a iznad 5 promila može doći i do smrti.</a:t>
            </a:r>
          </a:p>
          <a:p>
            <a:r>
              <a:rPr lang="hr-HR" sz="2800" dirty="0"/>
              <a:t>Oštećenje želučane sluznice, </a:t>
            </a:r>
            <a:r>
              <a:rPr lang="hr-HR" sz="2800" dirty="0" err="1"/>
              <a:t>jetre</a:t>
            </a:r>
            <a:r>
              <a:rPr lang="hr-HR" sz="2800" dirty="0"/>
              <a:t>, krvožilnog sustava, oštećenje mozga. </a:t>
            </a:r>
          </a:p>
          <a:p>
            <a:endParaRPr lang="hr-HR" sz="2800" dirty="0"/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Zdravstveni problemi: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800" dirty="0"/>
              <a:t>Više od 60 posto 16-godišnjaka napilo se barem jednom u životu, a trendovi pijenja, pušenja i drogiranja strmoglavo rastu</a:t>
            </a:r>
            <a:r>
              <a:rPr lang="hr-HR" sz="2800" dirty="0" smtClean="0"/>
              <a:t>.</a:t>
            </a:r>
          </a:p>
          <a:p>
            <a:r>
              <a:rPr lang="hr-HR" sz="2800" dirty="0"/>
              <a:t>'Volim piti' mogao bi, nažalost, postati moto hrvatskih učenika. Počevši od slavljenja rođenja, pa do obilježavanja svih događaja u našem društvu, alkohol je svugdje. </a:t>
            </a:r>
          </a:p>
          <a:p>
            <a:r>
              <a:rPr lang="hr-HR" sz="2800" dirty="0"/>
              <a:t>Većina učenika pila je alkohol bar jednom u životu, a češće od jednom tjedno pije ga svaki treći dječak i 16 posto djevojčica.</a:t>
            </a:r>
          </a:p>
          <a:p>
            <a:endParaRPr lang="hr-HR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Alkohol među mladima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hr-HR" dirty="0"/>
              <a:t>Najmanje jednom opilo se 60 posto dječaka i 50 posto djevojčica prvih razreda srednje škole. Izuzetno popularan postao je </a:t>
            </a:r>
            <a:r>
              <a:rPr lang="hr-HR" dirty="0" err="1" smtClean="0"/>
              <a:t>tzv</a:t>
            </a:r>
            <a:r>
              <a:rPr lang="hr-HR" dirty="0" smtClean="0"/>
              <a:t>. </a:t>
            </a:r>
            <a:r>
              <a:rPr lang="hr-HR" dirty="0"/>
              <a:t>'</a:t>
            </a:r>
            <a:r>
              <a:rPr lang="hr-HR" dirty="0" err="1"/>
              <a:t>binge</a:t>
            </a:r>
            <a:r>
              <a:rPr lang="hr-HR" dirty="0"/>
              <a:t> </a:t>
            </a:r>
            <a:r>
              <a:rPr lang="hr-HR" dirty="0" err="1"/>
              <a:t>drinking</a:t>
            </a:r>
            <a:r>
              <a:rPr lang="hr-HR" dirty="0"/>
              <a:t>', odnosno pijemo da se napijemo.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pic>
        <p:nvPicPr>
          <p:cNvPr id="4" name="Slika 3" descr="Project-X-Party-Photo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2714620"/>
            <a:ext cx="5051595" cy="3357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smtClean="0"/>
              <a:t>Djeca alkoholičara često strašno pate. </a:t>
            </a:r>
            <a:r>
              <a:rPr lang="hr-HR" sz="2800" dirty="0" err="1" smtClean="0"/>
              <a:t>Tinejđeri</a:t>
            </a:r>
            <a:r>
              <a:rPr lang="hr-HR" sz="2800" dirty="0" smtClean="0"/>
              <a:t> koji imaju roditelja alkoholičara obično doživljavaju mješavinu straha, ljutnje, depresije i pomutnje. </a:t>
            </a:r>
          </a:p>
          <a:p>
            <a:r>
              <a:rPr lang="hr-HR" sz="2800" dirty="0" smtClean="0"/>
              <a:t>Oni žele pokazati ljubav prema svojoj mami ili tati, no njih alkohol tjera da se ponašaju kao neki drugi ljudi, a ne kao oni roditelji koje su njihova djeca nekoć poznavala. 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Alkohol u obitelji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lnSpcReduction="10000"/>
          </a:bodyPr>
          <a:lstStyle/>
          <a:p>
            <a:r>
              <a:rPr lang="hr-HR" sz="2800" dirty="0" smtClean="0"/>
              <a:t>Alkoholizam dovodi do narušavanja emocionalnih veza između alkoholičara i drugih članova obitelji i do učestalih sukoba s bračnim partnerom/ partnericom, a često se javljaju i optuživanja za prijevare (u psihijatriji je poznati pojam alkoholna ljubomora). </a:t>
            </a:r>
            <a:br>
              <a:rPr lang="hr-HR" sz="2800" dirty="0" smtClean="0"/>
            </a:br>
            <a:endParaRPr lang="hr-HR" sz="2800" dirty="0" smtClean="0"/>
          </a:p>
          <a:p>
            <a:r>
              <a:rPr lang="hr-HR" sz="2800" dirty="0" smtClean="0"/>
              <a:t>Alkoholizam je uzrok raspada oko trećine brakova.</a:t>
            </a:r>
            <a:br>
              <a:rPr lang="hr-HR" sz="2800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flipV="1">
            <a:off x="457200" y="-214338"/>
            <a:ext cx="8229600" cy="488976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pic>
        <p:nvPicPr>
          <p:cNvPr id="4" name="Slika 3" descr="obiteljskonasilje_Ilustracija5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0430" y="4500570"/>
            <a:ext cx="3600475" cy="2000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hr-HR" dirty="0" smtClean="0"/>
              <a:t>Ovisnost o alkoholu se može i mora liječiti. </a:t>
            </a:r>
          </a:p>
          <a:p>
            <a:r>
              <a:rPr lang="hr-HR" dirty="0" smtClean="0"/>
              <a:t>Uz podršku članova obitelji i sredine u kojoj žive, te prihvaćanje i sudjelovanje u svome liječenju, mnogi mogu prestati piti i ponovno izgraditi novi i sretniji život.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pic>
        <p:nvPicPr>
          <p:cNvPr id="4" name="Slika 3" descr="vijesti_6981_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3643314"/>
            <a:ext cx="2452688" cy="2452688"/>
          </a:xfrm>
          <a:prstGeom prst="rect">
            <a:avLst/>
          </a:prstGeom>
        </p:spPr>
      </p:pic>
      <p:pic>
        <p:nvPicPr>
          <p:cNvPr id="5" name="Slika 4" descr="sretna-obitelj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71604" y="3357562"/>
            <a:ext cx="3583656" cy="2359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</TotalTime>
  <Words>358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Gomilanje</vt:lpstr>
      <vt:lpstr>ALKOHOL</vt:lpstr>
      <vt:lpstr>Alkoholizam </vt:lpstr>
      <vt:lpstr>Zdravstveni problemi:</vt:lpstr>
      <vt:lpstr>Alkohol među mladima</vt:lpstr>
      <vt:lpstr>Slide 5</vt:lpstr>
      <vt:lpstr>Alkohol u obitelji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ALKOHOL</dc:title>
  <dc:creator>Majic</dc:creator>
  <cp:lastModifiedBy>Elvira</cp:lastModifiedBy>
  <cp:revision>8</cp:revision>
  <dcterms:created xsi:type="dcterms:W3CDTF">2012-11-16T20:18:31Z</dcterms:created>
  <dcterms:modified xsi:type="dcterms:W3CDTF">2012-11-20T20:38:30Z</dcterms:modified>
</cp:coreProperties>
</file>