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2" r:id="rId16"/>
    <p:sldId id="283" r:id="rId17"/>
    <p:sldId id="284" r:id="rId18"/>
    <p:sldId id="285" r:id="rId19"/>
    <p:sldId id="286" r:id="rId20"/>
    <p:sldId id="271" r:id="rId21"/>
    <p:sldId id="276" r:id="rId22"/>
    <p:sldId id="287" r:id="rId23"/>
    <p:sldId id="288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66"/>
    <a:srgbClr val="003300"/>
    <a:srgbClr val="006600"/>
    <a:srgbClr val="008000"/>
    <a:srgbClr val="009900"/>
    <a:srgbClr val="33CC33"/>
    <a:srgbClr val="99FF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11.2.2020.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PISA 2018.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USPOREDBA ŠKOLE S DRUGIM DOMINANTNIM PROGRAMIMA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400" b="1" dirty="0">
                <a:solidFill>
                  <a:srgbClr val="0033CC"/>
                </a:solidFill>
              </a:rPr>
              <a:t>Matematička pismenost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979799"/>
              </p:ext>
            </p:extLst>
          </p:nvPr>
        </p:nvGraphicFramePr>
        <p:xfrm>
          <a:off x="571472" y="2071678"/>
          <a:ext cx="7239000" cy="436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122">
                <a:tc>
                  <a:txBody>
                    <a:bodyPr/>
                    <a:lstStyle/>
                    <a:p>
                      <a:r>
                        <a:rPr lang="hr-HR" b="1" dirty="0">
                          <a:latin typeface="Calibri" pitchFamily="34" charset="0"/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PROSJEČNI REZULTAT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RAZINA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Gimnazije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>
                          <a:latin typeface="Calibri" pitchFamily="34" charset="0"/>
                        </a:rPr>
                        <a:t>Četverogodišnje strukovne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Umjetničke strukovne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Mješovite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Strukovne industrijsko obrtničke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Ekonomska i trgovačka škola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465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USPOREDBA ŠKOLE S DRUGIM DOMINANTNIM PROGRAMIMA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400" b="1" dirty="0">
                <a:solidFill>
                  <a:srgbClr val="0033CC"/>
                </a:solidFill>
              </a:rPr>
              <a:t>Prirodoslovna pismenost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86710"/>
              </p:ext>
            </p:extLst>
          </p:nvPr>
        </p:nvGraphicFramePr>
        <p:xfrm>
          <a:off x="428596" y="2071678"/>
          <a:ext cx="7239000" cy="436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122">
                <a:tc>
                  <a:txBody>
                    <a:bodyPr/>
                    <a:lstStyle/>
                    <a:p>
                      <a:r>
                        <a:rPr lang="hr-HR" b="1" dirty="0">
                          <a:latin typeface="Calibri" pitchFamily="34" charset="0"/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PROSJEČNI REZULTAT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RAZINA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Gimnazije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>
                          <a:latin typeface="Calibri" pitchFamily="34" charset="0"/>
                        </a:rPr>
                        <a:t>Četverogodišnje strukovne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Umjetničke strukovne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Mješovite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Strukovne industrijsko obrtničke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Ekonomska i trgovačka škola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474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POSTIGNUĆE ŠKOLE IZ ČITALAČKE PISMENOSTI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2071670" y="938593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Granične vrijednosti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245875" y="938593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Razine postignuća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786446" y="92362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Postotak učenika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563613" y="219789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>
            <a:cxnSpLocks/>
          </p:cNvCxnSpPr>
          <p:nvPr/>
        </p:nvCxnSpPr>
        <p:spPr>
          <a:xfrm flipV="1">
            <a:off x="5572132" y="2773509"/>
            <a:ext cx="1071570" cy="8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5563613" y="3328545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5534915" y="387624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5580112" y="444775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5572132" y="500154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5534915" y="556224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/>
          <p:nvPr/>
        </p:nvSpPr>
        <p:spPr>
          <a:xfrm>
            <a:off x="5715008" y="18573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0%</a:t>
            </a:r>
            <a:endParaRPr lang="hr-HR" dirty="0"/>
          </a:p>
        </p:txBody>
      </p:sp>
      <p:sp>
        <p:nvSpPr>
          <p:cNvPr id="19" name="TekstniOkvir 18"/>
          <p:cNvSpPr txBox="1"/>
          <p:nvPr/>
        </p:nvSpPr>
        <p:spPr>
          <a:xfrm>
            <a:off x="5670770" y="2449150"/>
            <a:ext cx="7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0%</a:t>
            </a:r>
            <a:endParaRPr lang="hr-HR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5526722" y="2953245"/>
            <a:ext cx="845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  20%</a:t>
            </a:r>
            <a:endParaRPr lang="hr-HR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5612352" y="34673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31%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5580112" y="3989950"/>
            <a:ext cx="123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 43%</a:t>
            </a:r>
            <a:endParaRPr lang="hr-HR" dirty="0"/>
          </a:p>
        </p:txBody>
      </p:sp>
      <p:sp>
        <p:nvSpPr>
          <p:cNvPr id="23" name="TekstniOkvir 22"/>
          <p:cNvSpPr txBox="1"/>
          <p:nvPr/>
        </p:nvSpPr>
        <p:spPr>
          <a:xfrm>
            <a:off x="5563613" y="4559866"/>
            <a:ext cx="80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5%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5554434" y="50754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</a:t>
            </a:r>
            <a:r>
              <a:rPr lang="hr-HR" dirty="0">
                <a:solidFill>
                  <a:srgbClr val="FF0000"/>
                </a:solidFill>
              </a:rPr>
              <a:t>0%</a:t>
            </a:r>
            <a:endParaRPr lang="hr-HR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5612352" y="56670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0% </a:t>
            </a:r>
            <a:endParaRPr lang="hr-HR" dirty="0"/>
          </a:p>
        </p:txBody>
      </p:sp>
      <p:sp>
        <p:nvSpPr>
          <p:cNvPr id="26" name="TekstniOkvir 25"/>
          <p:cNvSpPr txBox="1"/>
          <p:nvPr/>
        </p:nvSpPr>
        <p:spPr>
          <a:xfrm rot="16200000">
            <a:off x="-661246" y="3533613"/>
            <a:ext cx="405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rgbClr val="FF0000"/>
                </a:solidFill>
              </a:rPr>
              <a:t>479 </a:t>
            </a:r>
            <a:r>
              <a:rPr lang="hr-HR" sz="1600" dirty="0"/>
              <a:t>(487)</a:t>
            </a:r>
            <a:r>
              <a:rPr lang="hr-HR" sz="1600" dirty="0">
                <a:solidFill>
                  <a:srgbClr val="FF0000"/>
                </a:solidFill>
              </a:rPr>
              <a:t> bodova</a:t>
            </a:r>
            <a:r>
              <a:rPr lang="hr-HR" sz="1600" dirty="0"/>
              <a:t>      HRVATSKI PROSJEK</a:t>
            </a:r>
          </a:p>
        </p:txBody>
      </p:sp>
      <p:graphicFrame>
        <p:nvGraphicFramePr>
          <p:cNvPr id="32" name="Tablica 32">
            <a:extLst>
              <a:ext uri="{FF2B5EF4-FFF2-40B4-BE49-F238E27FC236}">
                <a16:creationId xmlns:a16="http://schemas.microsoft.com/office/drawing/2014/main" id="{12920F1F-6B5C-4990-8B26-4FC1E1DB84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68640"/>
              </p:ext>
            </p:extLst>
          </p:nvPr>
        </p:nvGraphicFramePr>
        <p:xfrm>
          <a:off x="1835696" y="1635369"/>
          <a:ext cx="3744416" cy="5022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995107909"/>
                    </a:ext>
                  </a:extLst>
                </a:gridCol>
              </a:tblGrid>
              <a:tr h="558001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698 bodova                    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48864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626 bodova                     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372671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553 bodova                     4</a:t>
                      </a:r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292575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480 bodova                     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02347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407 bodova                     2     </a:t>
                      </a:r>
                    </a:p>
                  </a:txBody>
                  <a:tcPr>
                    <a:solidFill>
                      <a:srgbClr val="FF9933">
                        <a:alpha val="8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54208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335 bodova                    1a</a:t>
                      </a:r>
                    </a:p>
                  </a:txBody>
                  <a:tcPr>
                    <a:solidFill>
                      <a:schemeClr val="accent6">
                        <a:lumMod val="75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54964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262 boda                       1b</a:t>
                      </a:r>
                    </a:p>
                  </a:txBody>
                  <a:tcPr>
                    <a:solidFill>
                      <a:schemeClr val="accent6">
                        <a:lumMod val="75000"/>
                        <a:alpha val="7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43656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189 bodova                    1c</a:t>
                      </a:r>
                    </a:p>
                  </a:txBody>
                  <a:tcPr>
                    <a:solidFill>
                      <a:schemeClr val="accent6">
                        <a:lumMod val="5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61333"/>
                  </a:ext>
                </a:extLst>
              </a:tr>
              <a:tr h="558001">
                <a:tc>
                  <a:txBody>
                    <a:bodyPr/>
                    <a:lstStyle/>
                    <a:p>
                      <a:r>
                        <a:rPr lang="hr-BA" b="1" dirty="0"/>
                        <a:t>              Ispod razine 1c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285680"/>
                  </a:ext>
                </a:extLst>
              </a:tr>
            </a:tbl>
          </a:graphicData>
        </a:graphic>
      </p:graphicFrame>
      <p:sp>
        <p:nvSpPr>
          <p:cNvPr id="34" name="TekstniOkvir 33">
            <a:extLst>
              <a:ext uri="{FF2B5EF4-FFF2-40B4-BE49-F238E27FC236}">
                <a16:creationId xmlns:a16="http://schemas.microsoft.com/office/drawing/2014/main" id="{6D1D095E-49B3-4BDC-AA9E-245254FB94B2}"/>
              </a:ext>
            </a:extLst>
          </p:cNvPr>
          <p:cNvSpPr txBox="1"/>
          <p:nvPr/>
        </p:nvSpPr>
        <p:spPr>
          <a:xfrm>
            <a:off x="5636350" y="6176155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0% </a:t>
            </a:r>
            <a:endParaRPr lang="hr-HR" dirty="0"/>
          </a:p>
        </p:txBody>
      </p:sp>
      <p:cxnSp>
        <p:nvCxnSpPr>
          <p:cNvPr id="35" name="Ravni poveznik 34">
            <a:extLst>
              <a:ext uri="{FF2B5EF4-FFF2-40B4-BE49-F238E27FC236}">
                <a16:creationId xmlns:a16="http://schemas.microsoft.com/office/drawing/2014/main" id="{EB44B658-4798-4DC7-A6B4-5B9BDF4A999F}"/>
              </a:ext>
            </a:extLst>
          </p:cNvPr>
          <p:cNvCxnSpPr/>
          <p:nvPr/>
        </p:nvCxnSpPr>
        <p:spPr>
          <a:xfrm>
            <a:off x="5560576" y="610235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>
            <a:extLst>
              <a:ext uri="{FF2B5EF4-FFF2-40B4-BE49-F238E27FC236}">
                <a16:creationId xmlns:a16="http://schemas.microsoft.com/office/drawing/2014/main" id="{75987761-D760-4543-AA5F-B8CA4088262A}"/>
              </a:ext>
            </a:extLst>
          </p:cNvPr>
          <p:cNvCxnSpPr/>
          <p:nvPr/>
        </p:nvCxnSpPr>
        <p:spPr>
          <a:xfrm>
            <a:off x="5580112" y="664246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7">
            <a:extLst>
              <a:ext uri="{FF2B5EF4-FFF2-40B4-BE49-F238E27FC236}">
                <a16:creationId xmlns:a16="http://schemas.microsoft.com/office/drawing/2014/main" id="{BC33C276-E795-4C69-8FF1-059ADA1017D4}"/>
              </a:ext>
            </a:extLst>
          </p:cNvPr>
          <p:cNvCxnSpPr/>
          <p:nvPr/>
        </p:nvCxnSpPr>
        <p:spPr>
          <a:xfrm flipV="1">
            <a:off x="625747" y="3988362"/>
            <a:ext cx="116979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hr-H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POSTIGNUĆE ŠKOLE IZ MATEMATIČKE PISMENOSTI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293694"/>
              </p:ext>
            </p:extLst>
          </p:nvPr>
        </p:nvGraphicFramePr>
        <p:xfrm>
          <a:off x="2357422" y="1571614"/>
          <a:ext cx="3357586" cy="510342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5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4585">
                <a:tc>
                  <a:txBody>
                    <a:bodyPr/>
                    <a:lstStyle/>
                    <a:p>
                      <a:r>
                        <a:rPr lang="hr-HR" dirty="0"/>
                        <a:t>669  bodova                  </a:t>
                      </a:r>
                      <a:r>
                        <a:rPr lang="hr-HR" sz="2800" dirty="0"/>
                        <a:t>6</a:t>
                      </a:r>
                      <a:endParaRPr lang="hr-HR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745">
                <a:tc>
                  <a:txBody>
                    <a:bodyPr/>
                    <a:lstStyle/>
                    <a:p>
                      <a:r>
                        <a:rPr lang="hr-HR" dirty="0"/>
                        <a:t>607  bodova                  </a:t>
                      </a:r>
                      <a:r>
                        <a:rPr lang="hr-HR" sz="2800" dirty="0"/>
                        <a:t>5</a:t>
                      </a:r>
                      <a:endParaRPr lang="hr-HR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hr-HR" dirty="0"/>
                        <a:t>545 bodova                   </a:t>
                      </a:r>
                      <a:r>
                        <a:rPr lang="hr-HR" sz="2800" dirty="0"/>
                        <a:t>4</a:t>
                      </a:r>
                      <a:endParaRPr lang="hr-HR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585"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hr-HR" dirty="0">
                          <a:solidFill>
                            <a:srgbClr val="FFFF00"/>
                          </a:solidFill>
                        </a:rPr>
                        <a:t>482  bodova                  </a:t>
                      </a:r>
                      <a:r>
                        <a:rPr lang="hr-HR" sz="28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585"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hr-HR" dirty="0">
                          <a:solidFill>
                            <a:srgbClr val="FFFF00"/>
                          </a:solidFill>
                        </a:rPr>
                        <a:t>420 </a:t>
                      </a:r>
                      <a:r>
                        <a:rPr lang="hr-HR" dirty="0"/>
                        <a:t> </a:t>
                      </a:r>
                      <a:r>
                        <a:rPr lang="hr-HR" dirty="0">
                          <a:solidFill>
                            <a:srgbClr val="FFFF00"/>
                          </a:solidFill>
                        </a:rPr>
                        <a:t>bodova</a:t>
                      </a:r>
                      <a:r>
                        <a:rPr lang="hr-HR" dirty="0"/>
                        <a:t>                  </a:t>
                      </a:r>
                      <a:r>
                        <a:rPr lang="hr-HR" sz="28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585"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hr-HR" dirty="0">
                          <a:solidFill>
                            <a:srgbClr val="FFFF00"/>
                          </a:solidFill>
                        </a:rPr>
                        <a:t>358</a:t>
                      </a:r>
                      <a:r>
                        <a:rPr lang="hr-HR" dirty="0"/>
                        <a:t>  </a:t>
                      </a:r>
                      <a:r>
                        <a:rPr lang="hr-HR" dirty="0">
                          <a:solidFill>
                            <a:srgbClr val="FFFF00"/>
                          </a:solidFill>
                        </a:rPr>
                        <a:t>bodova</a:t>
                      </a:r>
                      <a:r>
                        <a:rPr lang="hr-HR" dirty="0"/>
                        <a:t>                  </a:t>
                      </a:r>
                      <a:r>
                        <a:rPr lang="hr-HR" sz="2800" dirty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585">
                <a:tc>
                  <a:txBody>
                    <a:bodyPr/>
                    <a:lstStyle/>
                    <a:p>
                      <a:r>
                        <a:rPr lang="hr-HR" dirty="0"/>
                        <a:t>            </a:t>
                      </a:r>
                      <a:r>
                        <a:rPr lang="hr-HR" dirty="0">
                          <a:solidFill>
                            <a:srgbClr val="FFFF00"/>
                          </a:solidFill>
                        </a:rPr>
                        <a:t>ISPOD RAZINE  1</a:t>
                      </a:r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2357422" y="92867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Granične vrijednosti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357686" y="92867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Razine postignuća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5929322" y="85723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Postotak učenika</a:t>
            </a:r>
          </a:p>
        </p:txBody>
      </p:sp>
      <p:cxnSp>
        <p:nvCxnSpPr>
          <p:cNvPr id="9" name="Ravni poveznik 8"/>
          <p:cNvCxnSpPr/>
          <p:nvPr/>
        </p:nvCxnSpPr>
        <p:spPr>
          <a:xfrm>
            <a:off x="5715008" y="228599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5715008" y="307181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5715008" y="378619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5715008" y="450057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5715008" y="521495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5715008" y="592933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5786446" y="178592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 0%</a:t>
            </a:r>
            <a:endParaRPr lang="hr-HR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5786446" y="25003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0%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5786446" y="328612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 6%</a:t>
            </a:r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5786446" y="400050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33%</a:t>
            </a:r>
            <a:endParaRPr lang="hr-HR" dirty="0"/>
          </a:p>
        </p:txBody>
      </p:sp>
      <p:sp>
        <p:nvSpPr>
          <p:cNvPr id="19" name="TekstniOkvir 18"/>
          <p:cNvSpPr txBox="1"/>
          <p:nvPr/>
        </p:nvSpPr>
        <p:spPr>
          <a:xfrm>
            <a:off x="5786446" y="47148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41%</a:t>
            </a:r>
            <a:endParaRPr lang="hr-HR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5786446" y="542926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20%</a:t>
            </a:r>
            <a:endParaRPr lang="hr-HR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5786446" y="614364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0%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 rot="16200000">
            <a:off x="-526264" y="3752155"/>
            <a:ext cx="4422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FF0000"/>
                </a:solidFill>
              </a:rPr>
              <a:t>464 </a:t>
            </a:r>
            <a:r>
              <a:rPr lang="hr-HR" sz="1600" b="1" dirty="0"/>
              <a:t>(465) </a:t>
            </a:r>
            <a:r>
              <a:rPr lang="hr-HR" sz="1600" b="1" dirty="0">
                <a:solidFill>
                  <a:srgbClr val="FF0000"/>
                </a:solidFill>
              </a:rPr>
              <a:t>bodova              </a:t>
            </a:r>
            <a:r>
              <a:rPr lang="hr-HR" sz="1600" dirty="0"/>
              <a:t>HRVATSKI PROSJEK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51905" y="4712485"/>
            <a:ext cx="116979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hr-H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POSTIGNUĆE ŠKOLE IZ PRIRODOSLOVNE PISMENOSTI</a:t>
            </a:r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1785918" y="107154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Granične vrijednosti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429124" y="107154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Razine postignuća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6072198" y="1071546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Postotak učenika</a:t>
            </a:r>
          </a:p>
        </p:txBody>
      </p:sp>
      <p:cxnSp>
        <p:nvCxnSpPr>
          <p:cNvPr id="9" name="Ravni poveznik 8"/>
          <p:cNvCxnSpPr/>
          <p:nvPr/>
        </p:nvCxnSpPr>
        <p:spPr>
          <a:xfrm>
            <a:off x="5852617" y="231996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5852617" y="294181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5822165" y="3569111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5822165" y="4190959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5892579" y="482731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5852617" y="544976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 rot="16200000">
            <a:off x="-1148369" y="3806908"/>
            <a:ext cx="4666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rgbClr val="FF0000"/>
                </a:solidFill>
              </a:rPr>
              <a:t>472 </a:t>
            </a:r>
            <a:r>
              <a:rPr lang="hr-HR" sz="1600" dirty="0"/>
              <a:t>(474)</a:t>
            </a:r>
            <a:r>
              <a:rPr lang="hr-HR" sz="1600" dirty="0">
                <a:solidFill>
                  <a:srgbClr val="FF0000"/>
                </a:solidFill>
              </a:rPr>
              <a:t> boda</a:t>
            </a:r>
            <a:r>
              <a:rPr lang="hr-HR" sz="1600" dirty="0"/>
              <a:t>                  HRVATSKI PROSJEK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5959824" y="1780649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</a:t>
            </a:r>
            <a:r>
              <a:rPr lang="hr-HR" dirty="0">
                <a:solidFill>
                  <a:srgbClr val="FF0000"/>
                </a:solidFill>
              </a:rPr>
              <a:t>0%</a:t>
            </a:r>
            <a:endParaRPr lang="hr-HR" dirty="0"/>
          </a:p>
        </p:txBody>
      </p:sp>
      <p:sp>
        <p:nvSpPr>
          <p:cNvPr id="19" name="TekstniOkvir 18"/>
          <p:cNvSpPr txBox="1"/>
          <p:nvPr/>
        </p:nvSpPr>
        <p:spPr>
          <a:xfrm>
            <a:off x="5897886" y="24628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</a:t>
            </a:r>
            <a:r>
              <a:rPr lang="hr-HR" dirty="0">
                <a:solidFill>
                  <a:srgbClr val="FF0000"/>
                </a:solidFill>
              </a:rPr>
              <a:t>0%</a:t>
            </a:r>
            <a:endParaRPr lang="hr-HR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5915305" y="30242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3%</a:t>
            </a:r>
            <a:endParaRPr lang="hr-HR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5898480" y="368111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37%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5892579" y="4317492"/>
            <a:ext cx="159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45%</a:t>
            </a:r>
            <a:endParaRPr lang="hr-HR" dirty="0"/>
          </a:p>
        </p:txBody>
      </p:sp>
      <p:sp>
        <p:nvSpPr>
          <p:cNvPr id="23" name="TekstniOkvir 22"/>
          <p:cNvSpPr txBox="1"/>
          <p:nvPr/>
        </p:nvSpPr>
        <p:spPr>
          <a:xfrm>
            <a:off x="5915305" y="49393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15%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5832788" y="55918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</a:t>
            </a:r>
            <a:r>
              <a:rPr lang="hr-HR" dirty="0">
                <a:solidFill>
                  <a:srgbClr val="FF0000"/>
                </a:solidFill>
              </a:rPr>
              <a:t>0% </a:t>
            </a:r>
            <a:endParaRPr lang="hr-H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15488" y="4317492"/>
            <a:ext cx="886326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ica 25">
            <a:extLst>
              <a:ext uri="{FF2B5EF4-FFF2-40B4-BE49-F238E27FC236}">
                <a16:creationId xmlns:a16="http://schemas.microsoft.com/office/drawing/2014/main" id="{8135061B-FF79-488D-93D5-CD9B33282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176285"/>
              </p:ext>
            </p:extLst>
          </p:nvPr>
        </p:nvGraphicFramePr>
        <p:xfrm>
          <a:off x="2071670" y="1677462"/>
          <a:ext cx="3820909" cy="501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0909">
                  <a:extLst>
                    <a:ext uri="{9D8B030D-6E8A-4147-A177-3AD203B41FA5}">
                      <a16:colId xmlns:a16="http://schemas.microsoft.com/office/drawing/2014/main" val="514074664"/>
                    </a:ext>
                  </a:extLst>
                </a:gridCol>
              </a:tblGrid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708 bodova                      6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694534"/>
                  </a:ext>
                </a:extLst>
              </a:tr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633 bodova                        5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90244"/>
                  </a:ext>
                </a:extLst>
              </a:tr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559 bodova                        4</a:t>
                      </a:r>
                    </a:p>
                  </a:txBody>
                  <a:tcPr>
                    <a:solidFill>
                      <a:srgbClr val="66FF66">
                        <a:alpha val="9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41145"/>
                  </a:ext>
                </a:extLst>
              </a:tr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484 bodova                        3</a:t>
                      </a:r>
                    </a:p>
                  </a:txBody>
                  <a:tcPr>
                    <a:solidFill>
                      <a:srgbClr val="66FF33">
                        <a:alpha val="7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719912"/>
                  </a:ext>
                </a:extLst>
              </a:tr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410 bodova                        2</a:t>
                      </a:r>
                    </a:p>
                  </a:txBody>
                  <a:tcP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26162"/>
                  </a:ext>
                </a:extLst>
              </a:tr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335 bodova                       1a</a:t>
                      </a:r>
                    </a:p>
                  </a:txBody>
                  <a:tcPr>
                    <a:solidFill>
                      <a:srgbClr val="00800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864526"/>
                  </a:ext>
                </a:extLst>
              </a:tr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tx1"/>
                          </a:solidFill>
                        </a:rPr>
                        <a:t>261 bod                             1b</a:t>
                      </a:r>
                    </a:p>
                  </a:txBody>
                  <a:tcPr>
                    <a:solidFill>
                      <a:srgbClr val="006600">
                        <a:alpha val="9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2725"/>
                  </a:ext>
                </a:extLst>
              </a:tr>
              <a:tr h="626927">
                <a:tc>
                  <a:txBody>
                    <a:bodyPr/>
                    <a:lstStyle/>
                    <a:p>
                      <a:r>
                        <a:rPr lang="hr-BA" b="1" dirty="0">
                          <a:solidFill>
                            <a:schemeClr val="bg1"/>
                          </a:solidFill>
                        </a:rPr>
                        <a:t>               Ispod razine 1b</a:t>
                      </a:r>
                    </a:p>
                  </a:txBody>
                  <a:tcP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81203"/>
                  </a:ext>
                </a:extLst>
              </a:tr>
            </a:tbl>
          </a:graphicData>
        </a:graphic>
      </p:graphicFrame>
      <p:cxnSp>
        <p:nvCxnSpPr>
          <p:cNvPr id="27" name="Ravni poveznik 26">
            <a:extLst>
              <a:ext uri="{FF2B5EF4-FFF2-40B4-BE49-F238E27FC236}">
                <a16:creationId xmlns:a16="http://schemas.microsoft.com/office/drawing/2014/main" id="{2918AD11-4E66-4AEC-A455-76DF64EFB0FA}"/>
              </a:ext>
            </a:extLst>
          </p:cNvPr>
          <p:cNvCxnSpPr/>
          <p:nvPr/>
        </p:nvCxnSpPr>
        <p:spPr>
          <a:xfrm>
            <a:off x="5872598" y="6078569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>
            <a:extLst>
              <a:ext uri="{FF2B5EF4-FFF2-40B4-BE49-F238E27FC236}">
                <a16:creationId xmlns:a16="http://schemas.microsoft.com/office/drawing/2014/main" id="{A4DA3771-7ACA-4E9B-B18D-328A245A52BD}"/>
              </a:ext>
            </a:extLst>
          </p:cNvPr>
          <p:cNvCxnSpPr/>
          <p:nvPr/>
        </p:nvCxnSpPr>
        <p:spPr>
          <a:xfrm>
            <a:off x="5892579" y="6680979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A5B8D313-5BBC-4D8A-9C4F-A7035E87DDE5}"/>
              </a:ext>
            </a:extLst>
          </p:cNvPr>
          <p:cNvSpPr txBox="1"/>
          <p:nvPr/>
        </p:nvSpPr>
        <p:spPr>
          <a:xfrm>
            <a:off x="5896111" y="61837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</a:t>
            </a:r>
            <a:r>
              <a:rPr lang="hr-HR" dirty="0">
                <a:solidFill>
                  <a:srgbClr val="FF0000"/>
                </a:solidFill>
              </a:rPr>
              <a:t>0% 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28E127-EF4D-4295-8F17-C7F6AB94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hr-BA" sz="2800" dirty="0">
                <a:solidFill>
                  <a:schemeClr val="tx2">
                    <a:lumMod val="75000"/>
                  </a:schemeClr>
                </a:solidFill>
              </a:rPr>
              <a:t>Kako učenici naše škole procjenjuju nastavu hrvatskoga jezika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E24539F0-5C85-4294-AE41-945F48B6A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805047"/>
              </p:ext>
            </p:extLst>
          </p:nvPr>
        </p:nvGraphicFramePr>
        <p:xfrm>
          <a:off x="457200" y="1609725"/>
          <a:ext cx="7239000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74840">
                  <a:extLst>
                    <a:ext uri="{9D8B030D-6E8A-4147-A177-3AD203B41FA5}">
                      <a16:colId xmlns:a16="http://schemas.microsoft.com/office/drawing/2014/main" val="342450091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89117501"/>
                    </a:ext>
                  </a:extLst>
                </a:gridCol>
                <a:gridCol w="1324000">
                  <a:extLst>
                    <a:ext uri="{9D8B030D-6E8A-4147-A177-3AD203B41FA5}">
                      <a16:colId xmlns:a16="http://schemas.microsoft.com/office/drawing/2014/main" val="361311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dirty="0"/>
                        <a:t>Hrvatski prosjek</a:t>
                      </a:r>
                      <a:endParaRPr lang="hr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dirty="0"/>
                        <a:t>Učenici naše škole</a:t>
                      </a:r>
                      <a:endParaRPr lang="hr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2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Učenici ne slušaju što nastavnik govori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većini sati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5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Galama je i metež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297643"/>
                  </a:ext>
                </a:extLst>
              </a:tr>
              <a:tr h="144899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treba čekati dugo vremena da se učenici umire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565563"/>
                  </a:ext>
                </a:extLst>
              </a:tr>
              <a:tr h="161622">
                <a:tc>
                  <a:txBody>
                    <a:bodyPr/>
                    <a:lstStyle/>
                    <a:p>
                      <a:r>
                        <a:rPr lang="hr-BA" sz="1600" dirty="0"/>
                        <a:t>Učenici ne mogu dobro raditi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84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Učenici ne započinju s radom dugo vremena nakon što započne sat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  <a:endParaRPr lang="hr-B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53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697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7173D874-6E2F-443A-8DA4-C940B4CEA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50648"/>
              </p:ext>
            </p:extLst>
          </p:nvPr>
        </p:nvGraphicFramePr>
        <p:xfrm>
          <a:off x="457200" y="260648"/>
          <a:ext cx="7239000" cy="59818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02832">
                  <a:extLst>
                    <a:ext uri="{9D8B030D-6E8A-4147-A177-3AD203B41FA5}">
                      <a16:colId xmlns:a16="http://schemas.microsoft.com/office/drawing/2014/main" val="416842450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8358224"/>
                    </a:ext>
                  </a:extLst>
                </a:gridCol>
                <a:gridCol w="1396008">
                  <a:extLst>
                    <a:ext uri="{9D8B030D-6E8A-4147-A177-3AD203B41FA5}">
                      <a16:colId xmlns:a16="http://schemas.microsoft.com/office/drawing/2014/main" val="2524006645"/>
                    </a:ext>
                  </a:extLst>
                </a:gridCol>
              </a:tblGrid>
              <a:tr h="864846">
                <a:tc>
                  <a:txBody>
                    <a:bodyPr/>
                    <a:lstStyle/>
                    <a:p>
                      <a:endParaRPr lang="hr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dirty="0"/>
                        <a:t>Hrvatski prosjek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dirty="0"/>
                        <a:t>Učenici naše škole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108019"/>
                  </a:ext>
                </a:extLst>
              </a:tr>
              <a:tr h="78248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pokazuje zanimanje za napredak svakog učenika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7498"/>
                  </a:ext>
                </a:extLst>
              </a:tr>
              <a:tr h="65693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dodatno pomaže učenicima kad je to potrebno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915840"/>
                  </a:ext>
                </a:extLst>
              </a:tr>
              <a:tr h="59453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pomaže učenicima u učenju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88619"/>
                  </a:ext>
                </a:extLst>
              </a:tr>
              <a:tr h="629606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objašnjava gradivo toliko dugo dok ga učenici ne shvate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4080"/>
                  </a:ext>
                </a:extLst>
              </a:tr>
              <a:tr h="613368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jasno postavlja ciljeve našeg učenja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897655"/>
                  </a:ext>
                </a:extLst>
              </a:tr>
              <a:tr h="613368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postavlja pitanja kako bi provjerio jesmo li razumjeli gradivo koje je objasnio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71363"/>
                  </a:ext>
                </a:extLst>
              </a:tr>
              <a:tr h="613368">
                <a:tc>
                  <a:txBody>
                    <a:bodyPr/>
                    <a:lstStyle/>
                    <a:p>
                      <a:r>
                        <a:rPr lang="hr-BA" sz="1600" dirty="0"/>
                        <a:t>Na početku sata nastavnik ukratko ponavlja što smo radili na prethodnom satu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9481"/>
                  </a:ext>
                </a:extLst>
              </a:tr>
              <a:tr h="613368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nam govori što moramo naučiti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95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604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510126-8E21-4334-A96A-25F1BB7A3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2800" dirty="0">
                <a:solidFill>
                  <a:schemeClr val="bg2">
                    <a:lumMod val="50000"/>
                  </a:schemeClr>
                </a:solidFill>
              </a:rPr>
              <a:t>Odnosi se na posljednja dva sata nastave hrvatskoga jezika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5D567BE2-E1B4-4267-B89F-2DA236649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45499"/>
              </p:ext>
            </p:extLst>
          </p:nvPr>
        </p:nvGraphicFramePr>
        <p:xfrm>
          <a:off x="457200" y="1609725"/>
          <a:ext cx="7239000" cy="4008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74840">
                  <a:extLst>
                    <a:ext uri="{9D8B030D-6E8A-4147-A177-3AD203B41FA5}">
                      <a16:colId xmlns:a16="http://schemas.microsoft.com/office/drawing/2014/main" val="179870278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18208753"/>
                    </a:ext>
                  </a:extLst>
                </a:gridCol>
                <a:gridCol w="1396008">
                  <a:extLst>
                    <a:ext uri="{9D8B030D-6E8A-4147-A177-3AD203B41FA5}">
                      <a16:colId xmlns:a16="http://schemas.microsoft.com/office/drawing/2014/main" val="3041216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B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Hrvatski prosjek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Učenici naše škole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92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Zbog nastavnika sam bio siguran/na da mogu biti uspješan/na u tom predmetu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Ne slažem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10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je poslušao moje mišljenje kako nešto treba napraviti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Ne slažem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699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Osjećao/la sam da me nastavnik razumije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Ne slažem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4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Jasno se vidjelo da nas nastavnik voli poučavati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41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Nastavnikov entuzijazam me je motivirao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Ne slažem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60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Jasno se vidjelo da nastavnik voli tumačiti to gradivo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355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je pokazao da uživa u poučavanju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Slažem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64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349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FB542B2E-73C1-47B5-A262-5AFDAF3B2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604598"/>
              </p:ext>
            </p:extLst>
          </p:nvPr>
        </p:nvGraphicFramePr>
        <p:xfrm>
          <a:off x="457200" y="1609725"/>
          <a:ext cx="7239000" cy="4053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62872">
                  <a:extLst>
                    <a:ext uri="{9D8B030D-6E8A-4147-A177-3AD203B41FA5}">
                      <a16:colId xmlns:a16="http://schemas.microsoft.com/office/drawing/2014/main" val="138556205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026315544"/>
                    </a:ext>
                  </a:extLst>
                </a:gridCol>
                <a:gridCol w="1324000">
                  <a:extLst>
                    <a:ext uri="{9D8B030D-6E8A-4147-A177-3AD203B41FA5}">
                      <a16:colId xmlns:a16="http://schemas.microsoft.com/office/drawing/2014/main" val="13209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B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Hrvatski prosjek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Učenici naše škole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61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prilagođava nastavu potrebama i znanju mog razreda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85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pojedinačno pomaže učenicima kad ne razumiju gradivo ili zadatak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18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mijenja strukturu sata kad većina učenika ima poteškoća s razumijevanjem gradiva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1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mi govori u čemu sam dobar/</a:t>
                      </a:r>
                      <a:r>
                        <a:rPr lang="hr-BA" sz="1600" dirty="0" err="1"/>
                        <a:t>ra</a:t>
                      </a:r>
                      <a:r>
                        <a:rPr lang="hr-BA" sz="1600" dirty="0"/>
                        <a:t> u tom predmetu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7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mi govori što još mogu poboljšati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860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mi govori na koji način mogu poboljšati svoja postignuća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nekim satima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98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64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CA18A6EA-0BAC-4432-9A46-083D4B947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910562"/>
              </p:ext>
            </p:extLst>
          </p:nvPr>
        </p:nvGraphicFramePr>
        <p:xfrm>
          <a:off x="457200" y="1609725"/>
          <a:ext cx="7239000" cy="3139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18856">
                  <a:extLst>
                    <a:ext uri="{9D8B030D-6E8A-4147-A177-3AD203B41FA5}">
                      <a16:colId xmlns:a16="http://schemas.microsoft.com/office/drawing/2014/main" val="64015794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6825385"/>
                    </a:ext>
                  </a:extLst>
                </a:gridCol>
                <a:gridCol w="1251992">
                  <a:extLst>
                    <a:ext uri="{9D8B030D-6E8A-4147-A177-3AD203B41FA5}">
                      <a16:colId xmlns:a16="http://schemas.microsoft.com/office/drawing/2014/main" val="1112055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Hrvatski prosjek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Učenici naše škole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701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potiče učenike da iznesu svoje mišljenje o tekstu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33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pomaže učenicima da uoče vezu između priča koje čitaju i njihova života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173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pokazuje učenicima kako se informacije iz tekstova temelje na onome što već znaju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092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1600" dirty="0"/>
                        <a:t>Nastavnik postavlja pitanja koja potiču učenika na aktivno sudjelovanje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Na većini sati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5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28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PISA 2018.</a:t>
            </a:r>
            <a:endParaRPr lang="hr-HR" dirty="0">
              <a:latin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Sedmi je ciklus </a:t>
            </a:r>
            <a:r>
              <a:rPr lang="hr-HR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oecd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-ova ( organizacija za ekonomsku suradnju i razvoj) međunarodnog programa za procjenu znanja i vještina učenika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Prvo PISA testiranje provedeno je 2000. godine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Republika Hrvatska uključila se u projekt 2006. godine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Peti je ciklus u kojem je sudjelovala i naša škola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Najveće obrazovno istraživanje u svijetu u kojem je sudjelovalo 79 zemalja i testirano ukupno više od 600 000 učenika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rgbClr val="7030A0"/>
                </a:solidFill>
                <a:latin typeface="Calibri" pitchFamily="34" charset="0"/>
              </a:rPr>
              <a:t>UPITNIK UČENIKA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Godine prvog korištenja digitalnih uređaja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Prosječno sa 7 – 9 godina u ukupnom uzorku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FF0000"/>
                </a:solidFill>
                <a:latin typeface="Calibri" pitchFamily="34" charset="0"/>
              </a:rPr>
              <a:t>Prosječna sa 7 – 9 godina kod učenika naše škole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Godine prvog korištenja interneta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Prosječno sa 7 – 9 godina u ukupnom uzorku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FF0000"/>
                </a:solidFill>
                <a:latin typeface="Calibri" pitchFamily="34" charset="0"/>
              </a:rPr>
              <a:t>Prosječna sa 7 – 9 godina kod učenika naše škole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Prosječno dnevno korištenje interenta u školi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Između 30 i 60 minuta dnevno u ukupnom uzorku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FF0000"/>
                </a:solidFill>
                <a:latin typeface="Calibri" pitchFamily="34" charset="0"/>
              </a:rPr>
              <a:t>Između 31 i 60 minuta dnevno kod učenika naše škole</a:t>
            </a:r>
            <a:endParaRPr lang="hr-H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rgbClr val="7030A0"/>
                </a:solidFill>
                <a:latin typeface="Calibri" pitchFamily="34" charset="0"/>
              </a:rPr>
              <a:t>UPITNIK UČENIKA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Prosječno dnevno korištenje interenta izvan škole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2 – 4 sata dnevno u ukupnom uzorku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FF0000"/>
                </a:solidFill>
                <a:latin typeface="Calibri" pitchFamily="34" charset="0"/>
              </a:rPr>
              <a:t>2 – 4 sata dnevno kod učenika naše škole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Prosječno korištenje interneta tijekom vikenda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7030A0"/>
                </a:solidFill>
                <a:latin typeface="Calibri" pitchFamily="34" charset="0"/>
              </a:rPr>
              <a:t>4 – 6 sati dnevno u ukupnom uzorku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solidFill>
                  <a:srgbClr val="FF0000"/>
                </a:solidFill>
                <a:latin typeface="Calibri" pitchFamily="34" charset="0"/>
              </a:rPr>
              <a:t>4 – 6 sati dnevno kod učenika naše škole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8866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D0AD1C-BEBA-496B-9114-747E65AD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59684"/>
          </a:xfrm>
        </p:spPr>
        <p:txBody>
          <a:bodyPr>
            <a:normAutofit/>
          </a:bodyPr>
          <a:lstStyle/>
          <a:p>
            <a:r>
              <a:rPr lang="hr-BA" sz="2800" dirty="0">
                <a:solidFill>
                  <a:schemeClr val="tx2">
                    <a:lumMod val="75000"/>
                  </a:schemeClr>
                </a:solidFill>
              </a:rPr>
              <a:t>Jesu li učenici u školi ikad učili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BF822BB2-0ABC-46F7-85EA-1D2D68E11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413517"/>
              </p:ext>
            </p:extLst>
          </p:nvPr>
        </p:nvGraphicFramePr>
        <p:xfrm>
          <a:off x="323528" y="748324"/>
          <a:ext cx="7704856" cy="58085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4817119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81419888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5873975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endParaRPr lang="hr-B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% hrvatskih učenika koji su o tome učili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1600" dirty="0"/>
                        <a:t>% učenika naše škole koji su o tome učili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91155"/>
                  </a:ext>
                </a:extLst>
              </a:tr>
              <a:tr h="749652">
                <a:tc>
                  <a:txBody>
                    <a:bodyPr/>
                    <a:lstStyle/>
                    <a:p>
                      <a:r>
                        <a:rPr lang="hr-BA" sz="1600" dirty="0"/>
                        <a:t>Kako koristiti ključne riječi prilikom korištenja internetske tražilice kao što su Google, Bingo itd.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BA" sz="1600" dirty="0"/>
                    </a:p>
                    <a:p>
                      <a:pPr algn="ctr"/>
                      <a:r>
                        <a:rPr lang="hr-BA" sz="1600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BA" sz="1600" dirty="0"/>
                    </a:p>
                    <a:p>
                      <a:pPr algn="ctr"/>
                      <a:r>
                        <a:rPr lang="hr-BA" sz="160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1464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hr-BA" sz="1600" dirty="0"/>
                        <a:t>Kako zaključiti može li se vjerovati informacijama na internetu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317919"/>
                  </a:ext>
                </a:extLst>
              </a:tr>
              <a:tr h="789032">
                <a:tc>
                  <a:txBody>
                    <a:bodyPr/>
                    <a:lstStyle/>
                    <a:p>
                      <a:r>
                        <a:rPr lang="hr-BA" sz="1600" dirty="0"/>
                        <a:t>Kako usporediti različite web-stranice i odlučiti koje informacije su najprikladnije za tvoj školski zadatak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BA" sz="1600" dirty="0"/>
                    </a:p>
                    <a:p>
                      <a:pPr algn="ctr"/>
                      <a:r>
                        <a:rPr lang="hr-BA" sz="1600" dirty="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BA" sz="1600" dirty="0"/>
                    </a:p>
                    <a:p>
                      <a:pPr algn="ctr"/>
                      <a:r>
                        <a:rPr lang="hr-BA" sz="1600" dirty="0"/>
                        <a:t>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905560"/>
                  </a:ext>
                </a:extLst>
              </a:tr>
              <a:tr h="498803">
                <a:tc>
                  <a:txBody>
                    <a:bodyPr/>
                    <a:lstStyle/>
                    <a:p>
                      <a:r>
                        <a:rPr lang="hr-BA" sz="1600" dirty="0"/>
                        <a:t>Razumjeti posljedice javnog objavljivanja podataka na internetu putem Facebooka, Instagrama itd.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BA" sz="1600" dirty="0"/>
                    </a:p>
                    <a:p>
                      <a:pPr algn="ctr"/>
                      <a:r>
                        <a:rPr lang="hr-BA" sz="1600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BA" sz="1600" dirty="0"/>
                    </a:p>
                    <a:p>
                      <a:pPr algn="ctr"/>
                      <a:r>
                        <a:rPr lang="hr-BA" sz="1600" dirty="0"/>
                        <a:t>83%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606470"/>
                  </a:ext>
                </a:extLst>
              </a:tr>
              <a:tr h="498803">
                <a:tc>
                  <a:txBody>
                    <a:bodyPr/>
                    <a:lstStyle/>
                    <a:p>
                      <a:r>
                        <a:rPr lang="hr-BA" sz="1600" dirty="0"/>
                        <a:t>Kako koristiti kratak opis ispod linkova gdje su nabrojeni rezultati istraživanja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72067"/>
                  </a:ext>
                </a:extLst>
              </a:tr>
              <a:tr h="498803">
                <a:tc>
                  <a:txBody>
                    <a:bodyPr/>
                    <a:lstStyle/>
                    <a:p>
                      <a:r>
                        <a:rPr lang="hr-BA" sz="1600" dirty="0"/>
                        <a:t>Kako prepoznati jesu li informacije subjektivne ili pristrane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860118"/>
                  </a:ext>
                </a:extLst>
              </a:tr>
              <a:tr h="498803">
                <a:tc>
                  <a:txBody>
                    <a:bodyPr/>
                    <a:lstStyle/>
                    <a:p>
                      <a:r>
                        <a:rPr lang="hr-BA" sz="1600" dirty="0"/>
                        <a:t>Kako prepoznati e-mail poruke čiji je cilj krađa identiteta ili neželjene poruke (spam)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16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30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39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PISA 2018.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37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643866" cy="114300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VAŽNOST PISA-e NA MEĐUNARODNOJ RAZINI</a:t>
            </a:r>
            <a:endParaRPr lang="hr-HR" sz="2800" dirty="0">
              <a:latin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PISA želi utvrditi koliko su mladi u dobi od 15 godina pripremljeni za suočavanje sa zahtjevima današnjeg društva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Procjenjuju se učenička postignuća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Prikupljaju se podaci o učenicima, njihovim obiteljima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Usmjerena je na javnu politiku vezanu uz obrazovanje</a:t>
            </a:r>
          </a:p>
          <a:p>
            <a:pPr>
              <a:buFont typeface="Wingdings" pitchFamily="2" charset="2"/>
              <a:buChar char="§"/>
            </a:pPr>
            <a:endParaRPr lang="hr-HR" dirty="0">
              <a:solidFill>
                <a:srgbClr val="7030A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KAKO SE PROVODI?</a:t>
            </a:r>
            <a:endParaRPr lang="hr-HR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PISA se provodi u ciklusima od tri godine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Ispituju se ključna područja: čitalačka, matematička i prirodoslovna pismenost te globalne kompetencije učenika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2018. godine po treći puta naglasak je bio na čitalačkoj pismenosti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Hrvatski uzorak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 Republici Hrvatskoj su ukupno testirana 6609 učenika iz 179 srednjih škola i 4 osnovne škole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Testiranje je provedeno na računalima u svim ispitnim domenama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Metodom slučajnog odabira izabrano je 42 učenika naše škole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Skala pismenosti podijeljena je na 6 razina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Najniža 1 i najviša 6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Razina 2 smatra se osnovnom za dostignuća po završetku obveznog obrazovanja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Ekonomska i trgovačka škola</a:t>
            </a:r>
            <a:br>
              <a:rPr lang="hr-HR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ivana </a:t>
            </a:r>
            <a:r>
              <a:rPr lang="hr-HR" sz="32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domca</a:t>
            </a:r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vinkovci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SPOL	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djevojčice		23</a:t>
            </a:r>
          </a:p>
          <a:p>
            <a:pPr>
              <a:buNone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			dječaci		12</a:t>
            </a:r>
          </a:p>
          <a:p>
            <a:pPr>
              <a:buFont typeface="Wingdings" pitchFamily="2" charset="2"/>
              <a:buChar char="§"/>
            </a:pP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RAZRED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	1.razred		29</a:t>
            </a:r>
          </a:p>
          <a:p>
            <a:pPr>
              <a:buNone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			2.razred		 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PROSJEČNA POSTIGNUĆA ŠKOLE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Rezultati naše škole uspoređeni su u odnosu na sve ostale mješovite škole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Škole su rangirane s obzirom na prosječni rezultat od najvišeg prema najnižem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Sve škole su navedene pod njihovim identifikacijskim brojevima.</a:t>
            </a:r>
          </a:p>
          <a:p>
            <a:pPr>
              <a:buFont typeface="Wingdings" pitchFamily="2" charset="2"/>
              <a:buChar char="§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Naš identifikacijski broj je 01011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965820"/>
          </a:xfrm>
        </p:spPr>
        <p:txBody>
          <a:bodyPr>
            <a:normAutofit fontScale="90000"/>
          </a:bodyPr>
          <a:lstStyle/>
          <a:p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PROSJEČNA POSTIGNUĆA UNUTAR PROGRAMA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977337"/>
              </p:ext>
            </p:extLst>
          </p:nvPr>
        </p:nvGraphicFramePr>
        <p:xfrm>
          <a:off x="485632" y="1100153"/>
          <a:ext cx="7598648" cy="554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7660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Red br.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ID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Čitalačka pismenost</a:t>
                      </a:r>
                      <a:r>
                        <a:rPr lang="hr-HR" baseline="0" dirty="0">
                          <a:latin typeface="Calibri" pitchFamily="34" charset="0"/>
                        </a:rPr>
                        <a:t> prosječni rezultat</a:t>
                      </a:r>
                      <a:endParaRPr lang="hr-H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>
                          <a:latin typeface="Calibri" pitchFamily="34" charset="0"/>
                        </a:rPr>
                        <a:t>ID škole</a:t>
                      </a:r>
                    </a:p>
                    <a:p>
                      <a:pPr algn="ctr"/>
                      <a:endParaRPr lang="hr-H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Matematička pismenost prosječni rezultat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>
                          <a:latin typeface="Calibri" pitchFamily="34" charset="0"/>
                        </a:rPr>
                        <a:t>ID škole</a:t>
                      </a:r>
                    </a:p>
                    <a:p>
                      <a:pPr algn="ctr"/>
                      <a:endParaRPr lang="hr-HR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Prirodoslovna</a:t>
                      </a:r>
                      <a:r>
                        <a:rPr lang="hr-HR" sz="1800" baseline="0" dirty="0">
                          <a:latin typeface="Calibri" pitchFamily="34" charset="0"/>
                        </a:rPr>
                        <a:t> pismenost prosječni rezultat</a:t>
                      </a:r>
                      <a:endParaRPr lang="hr-HR" sz="1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07008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07008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07008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544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07002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515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514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07005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514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14.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01011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487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07007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latin typeface="Calibri" pitchFamily="34" charset="0"/>
                        </a:rPr>
                        <a:t>07001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>
                          <a:latin typeface="Calibri" pitchFamily="34" charset="0"/>
                        </a:rPr>
                        <a:t>484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20.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latin typeface="Calibri" pitchFamily="34" charset="0"/>
                        </a:rPr>
                        <a:t>01002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latin typeface="Calibri" pitchFamily="34" charset="0"/>
                        </a:rPr>
                        <a:t>481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01011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465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07006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478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23.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latin typeface="Calibri" pitchFamily="34" charset="0"/>
                        </a:rPr>
                        <a:t>01006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latin typeface="Calibri" pitchFamily="34" charset="0"/>
                        </a:rPr>
                        <a:t>473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latin typeface="Calibri" pitchFamily="34" charset="0"/>
                        </a:rPr>
                        <a:t>01009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latin typeface="Calibri" pitchFamily="34" charset="0"/>
                        </a:rPr>
                        <a:t>460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01011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latin typeface="Calibri" pitchFamily="34" charset="0"/>
                        </a:rPr>
                        <a:t>474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83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latin typeface="Calibri" pitchFamily="34" charset="0"/>
                        </a:rPr>
                        <a:t>66.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01039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latin typeface="Calibri" pitchFamily="34" charset="0"/>
                        </a:rPr>
                        <a:t>369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USPOREDBA ŠKOLE S DRUGIM DOMINANTNIM PROGRAMIMA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227087"/>
              </p:ext>
            </p:extLst>
          </p:nvPr>
        </p:nvGraphicFramePr>
        <p:xfrm>
          <a:off x="467544" y="2071678"/>
          <a:ext cx="7200052" cy="436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122">
                <a:tc>
                  <a:txBody>
                    <a:bodyPr/>
                    <a:lstStyle/>
                    <a:p>
                      <a:r>
                        <a:rPr lang="hr-HR" b="1" dirty="0">
                          <a:latin typeface="Calibri" pitchFamily="34" charset="0"/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PROSJEČNI REZULTAT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latin typeface="Calibri" pitchFamily="34" charset="0"/>
                        </a:rPr>
                        <a:t>RAZINA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Gimnazije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>
                          <a:latin typeface="Calibri" pitchFamily="34" charset="0"/>
                        </a:rPr>
                        <a:t>Četverogodišnje strukovne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>
                          <a:latin typeface="Calibri" pitchFamily="34" charset="0"/>
                        </a:rPr>
                        <a:t>Umjetničke strukovne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Mješovite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Strukovne industrijsko obrtničke 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>
                          <a:latin typeface="Calibri" pitchFamily="34" charset="0"/>
                        </a:rPr>
                        <a:t>Ekonomska i trgovačka škola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487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Calibri" pitchFamily="34" charset="0"/>
                        </a:rPr>
                        <a:t>3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500034" y="142873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0033CC"/>
                </a:solidFill>
              </a:rPr>
              <a:t>Čitalačka pismenost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1187</TotalTime>
  <Words>1448</Words>
  <Application>Microsoft Office PowerPoint</Application>
  <PresentationFormat>Prikaz na zaslonu (4:3)</PresentationFormat>
  <Paragraphs>393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8" baseType="lpstr">
      <vt:lpstr>Calibri</vt:lpstr>
      <vt:lpstr>Trebuchet MS</vt:lpstr>
      <vt:lpstr>Wingdings</vt:lpstr>
      <vt:lpstr>Wingdings 2</vt:lpstr>
      <vt:lpstr>Bogatstvo</vt:lpstr>
      <vt:lpstr>PISA 2018.</vt:lpstr>
      <vt:lpstr>PISA 2018.</vt:lpstr>
      <vt:lpstr>VAŽNOST PISA-e NA MEĐUNARODNOJ RAZINI</vt:lpstr>
      <vt:lpstr>KAKO SE PROVODI?</vt:lpstr>
      <vt:lpstr>Hrvatski uzorak</vt:lpstr>
      <vt:lpstr>Ekonomska i trgovačka škola ivana domca vinkovci</vt:lpstr>
      <vt:lpstr>PROSJEČNA POSTIGNUĆA ŠKOLE</vt:lpstr>
      <vt:lpstr>PROSJEČNA POSTIGNUĆA UNUTAR PROGRAMA</vt:lpstr>
      <vt:lpstr>USPOREDBA ŠKOLE S DRUGIM DOMINANTNIM PROGRAMIMA</vt:lpstr>
      <vt:lpstr>USPOREDBA ŠKOLE S DRUGIM DOMINANTNIM PROGRAMIMA</vt:lpstr>
      <vt:lpstr>USPOREDBA ŠKOLE S DRUGIM DOMINANTNIM PROGRAMIMA</vt:lpstr>
      <vt:lpstr>POSTIGNUĆE ŠKOLE IZ ČITALAČKE PISMENOSTI</vt:lpstr>
      <vt:lpstr>POSTIGNUĆE ŠKOLE IZ MATEMATIČKE PISMENOSTI</vt:lpstr>
      <vt:lpstr>POSTIGNUĆE ŠKOLE IZ PRIRODOSLOVNE PISMENOSTI</vt:lpstr>
      <vt:lpstr>Kako učenici naše škole procjenjuju nastavu hrvatskoga jezika</vt:lpstr>
      <vt:lpstr>PowerPoint prezentacija</vt:lpstr>
      <vt:lpstr>Odnosi se na posljednja dva sata nastave hrvatskoga jezika</vt:lpstr>
      <vt:lpstr>PowerPoint prezentacija</vt:lpstr>
      <vt:lpstr>PowerPoint prezentacija</vt:lpstr>
      <vt:lpstr>UPITNIK UČENIKA</vt:lpstr>
      <vt:lpstr>UPITNIK UČENIKA</vt:lpstr>
      <vt:lpstr>Jesu li učenici u školi ikad učili</vt:lpstr>
      <vt:lpstr>PISA 2018.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 2009.</dc:title>
  <cp:lastModifiedBy>HELENA BOŠKOVIĆ</cp:lastModifiedBy>
  <cp:revision>81</cp:revision>
  <dcterms:modified xsi:type="dcterms:W3CDTF">2020-02-11T07:49:14Z</dcterms:modified>
</cp:coreProperties>
</file>