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Obitelj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A29-46F7-BE35-2A8EE21200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A29-46F7-BE35-2A8EE21200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A29-46F7-BE35-2A8EE21200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A29-46F7-BE35-2A8EE212003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A29-46F7-BE35-2A8EE21200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82.24</c:v>
                </c:pt>
                <c:pt idx="1">
                  <c:v>3.36</c:v>
                </c:pt>
                <c:pt idx="2">
                  <c:v>12.48</c:v>
                </c:pt>
                <c:pt idx="3">
                  <c:v>0.48</c:v>
                </c:pt>
                <c:pt idx="4">
                  <c:v>1.44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88-45A3-B03B-C9DCBA095B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Odsustvo roditelja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A5-45F8-999A-5105AFD308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A5-45F8-999A-5105AFD308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A5-45F8-999A-5105AFD308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A5-45F8-999A-5105AFD308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A5-45F8-999A-5105AFD3080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EA5-45F8-999A-5105AFD3080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11.71</c:v>
                </c:pt>
                <c:pt idx="1">
                  <c:v>59.45</c:v>
                </c:pt>
                <c:pt idx="2">
                  <c:v>21.62</c:v>
                </c:pt>
                <c:pt idx="3">
                  <c:v>0.9</c:v>
                </c:pt>
                <c:pt idx="4">
                  <c:v>4.5</c:v>
                </c:pt>
                <c:pt idx="5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0D-4C7B-B108-4336DCABD11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E78-4188-A905-FCD3328879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E78-4188-A905-FCD3328879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E78-4188-A905-FCD3328879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317-4B7A-A762-E6BA532C100F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317-4B7A-A762-E6BA532C10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12.61</c:v>
                </c:pt>
                <c:pt idx="1">
                  <c:v>55.85</c:v>
                </c:pt>
                <c:pt idx="2">
                  <c:v>23.42</c:v>
                </c:pt>
                <c:pt idx="3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17-4B7A-A762-E6BA532C10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61-495A-A615-14B2ED5B77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61-495A-A615-14B2ED5B77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61-495A-A615-14B2ED5B77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81.12</c:v>
                </c:pt>
                <c:pt idx="1">
                  <c:v>15.84</c:v>
                </c:pt>
                <c:pt idx="2">
                  <c:v>3.04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6F-4DE5-8873-DD9677A04A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250231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1200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437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550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41445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3563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22838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42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6549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6977546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7482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609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3ADFAD-C81F-43FE-9CF6-EEF432A14C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25" b="12769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764BBD9F-09B4-4FE7-B51B-36C2C8782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hr-BA" sz="4400" dirty="0">
                <a:solidFill>
                  <a:schemeClr val="tx1"/>
                </a:solidFill>
              </a:rPr>
              <a:t>SASTAV OBITELJI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F421952-A483-4D8D-9ABC-3911A015C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r>
              <a:rPr lang="hr-BA" dirty="0">
                <a:solidFill>
                  <a:schemeClr val="tx1"/>
                </a:solidFill>
              </a:rPr>
              <a:t>Anketa 2019.2020.</a:t>
            </a:r>
          </a:p>
        </p:txBody>
      </p:sp>
    </p:spTree>
    <p:extLst>
      <p:ext uri="{BB962C8B-B14F-4D97-AF65-F5344CB8AC3E}">
        <p14:creationId xmlns:p14="http://schemas.microsoft.com/office/powerpoint/2010/main" val="3805236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26E6953-04DC-4DD6-AD01-06714DF20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3701065"/>
          </a:xfrm>
        </p:spPr>
        <p:txBody>
          <a:bodyPr>
            <a:normAutofit/>
          </a:bodyPr>
          <a:lstStyle/>
          <a:p>
            <a:r>
              <a:rPr lang="hr-HR"/>
              <a:t>Ovom anketom željeli smo utvrditi koliko naših učenika živi u potpunim obiteljima, a koliko nepotpunim i koji su razlozi za to.</a:t>
            </a:r>
          </a:p>
          <a:p>
            <a:r>
              <a:rPr lang="hr-HR"/>
              <a:t>Anketu su popunjavali učenici svih razreda, 625 učenika od 662 (koliko ih je bilo upisano na početku školske godine) 219 mladića i 406 djevojke</a:t>
            </a:r>
          </a:p>
          <a:p>
            <a:r>
              <a:rPr lang="hr-HR"/>
              <a:t>1.razredi 155 učenika</a:t>
            </a:r>
          </a:p>
          <a:p>
            <a:r>
              <a:rPr lang="hr-HR"/>
              <a:t>2.razredi 149 učenika</a:t>
            </a:r>
          </a:p>
          <a:p>
            <a:r>
              <a:rPr lang="hr-HR"/>
              <a:t>3.razredi 179 učenika</a:t>
            </a:r>
          </a:p>
          <a:p>
            <a:r>
              <a:rPr lang="hr-HR"/>
              <a:t>4.razredi 142 učenika</a:t>
            </a:r>
          </a:p>
          <a:p>
            <a:endParaRPr lang="hr-HR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791003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Rezervirano mjesto sadržaja 8">
            <a:extLst>
              <a:ext uri="{FF2B5EF4-FFF2-40B4-BE49-F238E27FC236}">
                <a16:creationId xmlns:a16="http://schemas.microsoft.com/office/drawing/2014/main" id="{284D59F2-FE42-4159-BCE2-99D7155209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213272"/>
              </p:ext>
            </p:extLst>
          </p:nvPr>
        </p:nvGraphicFramePr>
        <p:xfrm>
          <a:off x="765175" y="920750"/>
          <a:ext cx="6157913" cy="498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CF85147-A72C-42DE-96B3-7CC82F84E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01583" y="1741335"/>
            <a:ext cx="4085617" cy="4659465"/>
          </a:xfrm>
        </p:spPr>
        <p:txBody>
          <a:bodyPr>
            <a:normAutofit/>
          </a:bodyPr>
          <a:lstStyle/>
          <a:p>
            <a:r>
              <a:rPr lang="hr-BA" dirty="0"/>
              <a:t>a) Živim u obitelji s oba roditelja 514  (82,24%)</a:t>
            </a:r>
          </a:p>
          <a:p>
            <a:r>
              <a:rPr lang="hr-BA" dirty="0"/>
              <a:t>b) Živim u obitelji s ocem 21</a:t>
            </a:r>
          </a:p>
          <a:p>
            <a:r>
              <a:rPr lang="hr-BA" dirty="0"/>
              <a:t>c) Živim u obitelji s majkom 78</a:t>
            </a:r>
          </a:p>
          <a:p>
            <a:r>
              <a:rPr lang="hr-BA" dirty="0"/>
              <a:t>d) Živim u obitelji bez oca i bez majke 3</a:t>
            </a:r>
          </a:p>
          <a:p>
            <a:r>
              <a:rPr lang="hr-BA" dirty="0"/>
              <a:t>e) Živim s bakom 1</a:t>
            </a:r>
          </a:p>
          <a:p>
            <a:r>
              <a:rPr lang="hr-BA" dirty="0"/>
              <a:t>	bakom i </a:t>
            </a:r>
            <a:r>
              <a:rPr lang="hr-BA" dirty="0" err="1"/>
              <a:t>didom</a:t>
            </a:r>
            <a:r>
              <a:rPr lang="hr-BA" dirty="0"/>
              <a:t> 4</a:t>
            </a:r>
          </a:p>
          <a:p>
            <a:r>
              <a:rPr lang="hr-BA" dirty="0"/>
              <a:t>	stricem i strinom 1</a:t>
            </a:r>
          </a:p>
          <a:p>
            <a:r>
              <a:rPr lang="hr-BA" dirty="0"/>
              <a:t>	tetom i tetkom 1</a:t>
            </a:r>
          </a:p>
          <a:p>
            <a:r>
              <a:rPr lang="hr-BA" dirty="0"/>
              <a:t>	bratom	 1</a:t>
            </a:r>
          </a:p>
          <a:p>
            <a:r>
              <a:rPr lang="hr-BA" dirty="0"/>
              <a:t>	udomiteljima 1</a:t>
            </a:r>
          </a:p>
        </p:txBody>
      </p:sp>
      <p:sp>
        <p:nvSpPr>
          <p:cNvPr id="6" name="Naslov 5">
            <a:extLst>
              <a:ext uri="{FF2B5EF4-FFF2-40B4-BE49-F238E27FC236}">
                <a16:creationId xmlns:a16="http://schemas.microsoft.com/office/drawing/2014/main" id="{00D5F0D6-65D5-4287-B1EC-46765B670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8004" y="245098"/>
            <a:ext cx="4411744" cy="1074656"/>
          </a:xfrm>
        </p:spPr>
        <p:txBody>
          <a:bodyPr/>
          <a:lstStyle/>
          <a:p>
            <a:r>
              <a:rPr lang="hr-BA" dirty="0"/>
              <a:t>2.Označi jednu od sljedećih mogućnosti:</a:t>
            </a:r>
          </a:p>
        </p:txBody>
      </p:sp>
    </p:spTree>
    <p:extLst>
      <p:ext uri="{BB962C8B-B14F-4D97-AF65-F5344CB8AC3E}">
        <p14:creationId xmlns:p14="http://schemas.microsoft.com/office/powerpoint/2010/main" val="352137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981DE2-70A7-4F7B-9742-418F85EA7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3496" y="139149"/>
            <a:ext cx="4598504" cy="1411355"/>
          </a:xfrm>
        </p:spPr>
        <p:txBody>
          <a:bodyPr>
            <a:normAutofit/>
          </a:bodyPr>
          <a:lstStyle/>
          <a:p>
            <a:r>
              <a:rPr lang="hr-BA" dirty="0"/>
              <a:t>3.Ako ne živiš s oba roditelja, označi jednu od sljedećih mogućnosti: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BD6EE920-57C9-467B-9DC1-4273664829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362881"/>
              </p:ext>
            </p:extLst>
          </p:nvPr>
        </p:nvGraphicFramePr>
        <p:xfrm>
          <a:off x="765175" y="920750"/>
          <a:ext cx="6157913" cy="498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19B11F8-F076-4D28-905B-6D3CBCCCC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93497" y="1741336"/>
            <a:ext cx="4333460" cy="4164164"/>
          </a:xfrm>
        </p:spPr>
        <p:txBody>
          <a:bodyPr/>
          <a:lstStyle/>
          <a:p>
            <a:r>
              <a:rPr lang="hr-BA" dirty="0"/>
              <a:t>a) Drugi roditelj je na privremenom/povremenom     radu izvan Hrvatske ; sezoni    13</a:t>
            </a:r>
          </a:p>
          <a:p>
            <a:r>
              <a:rPr lang="hr-BA" dirty="0"/>
              <a:t>b)Drugi roditelj živi negdje drugdje       66</a:t>
            </a:r>
          </a:p>
          <a:p>
            <a:r>
              <a:rPr lang="hr-BA" dirty="0"/>
              <a:t>c) Drugi roditelj nije živ     24</a:t>
            </a:r>
          </a:p>
          <a:p>
            <a:r>
              <a:rPr lang="hr-BA" dirty="0"/>
              <a:t>d) Oba roditelja su na privremenom/povremenom radu izvan Hrvatske; u sezoni    1</a:t>
            </a:r>
          </a:p>
          <a:p>
            <a:r>
              <a:rPr lang="hr-BA" dirty="0"/>
              <a:t>e) Oba roditelja žive negdje drugdje   5</a:t>
            </a:r>
          </a:p>
          <a:p>
            <a:r>
              <a:rPr lang="hr-BA" dirty="0"/>
              <a:t>f) Oba roditelja nisu živa  1</a:t>
            </a:r>
          </a:p>
          <a:p>
            <a:endParaRPr lang="hr-BA" dirty="0"/>
          </a:p>
          <a:p>
            <a:r>
              <a:rPr lang="hr-BA" dirty="0"/>
              <a:t>1 djevojka nije odgovorila na ovo pitanje</a:t>
            </a:r>
          </a:p>
        </p:txBody>
      </p:sp>
    </p:spTree>
    <p:extLst>
      <p:ext uri="{BB962C8B-B14F-4D97-AF65-F5344CB8AC3E}">
        <p14:creationId xmlns:p14="http://schemas.microsoft.com/office/powerpoint/2010/main" val="1658097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AC5A7C-6D8E-44C7-B903-C573E9C8E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7449" y="457199"/>
            <a:ext cx="4550980" cy="751491"/>
          </a:xfrm>
        </p:spPr>
        <p:txBody>
          <a:bodyPr/>
          <a:lstStyle/>
          <a:p>
            <a:r>
              <a:rPr lang="hr-BA" dirty="0"/>
              <a:t>4.Označi jednu od ponuđenih mogućnosti: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DCE00612-943E-4264-B8CB-9B581BB6A1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90678"/>
              </p:ext>
            </p:extLst>
          </p:nvPr>
        </p:nvGraphicFramePr>
        <p:xfrm>
          <a:off x="765175" y="920750"/>
          <a:ext cx="6157913" cy="498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05716A4-27AF-4994-B8A7-28AC0CBED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2041" y="1208689"/>
            <a:ext cx="4183118" cy="5454869"/>
          </a:xfrm>
        </p:spPr>
        <p:txBody>
          <a:bodyPr>
            <a:normAutofit/>
          </a:bodyPr>
          <a:lstStyle/>
          <a:p>
            <a:r>
              <a:rPr lang="hr-BA" dirty="0"/>
              <a:t>a) Osjećam veću povezanost i bliskost s ocem 14</a:t>
            </a:r>
          </a:p>
          <a:p>
            <a:r>
              <a:rPr lang="hr-BA" dirty="0"/>
              <a:t>b) Osjećam veću povezanost i bliskost s majkom </a:t>
            </a:r>
          </a:p>
          <a:p>
            <a:r>
              <a:rPr lang="hr-BA" dirty="0"/>
              <a:t>     62</a:t>
            </a:r>
          </a:p>
          <a:p>
            <a:r>
              <a:rPr lang="hr-BA" dirty="0"/>
              <a:t>c) Osjećam podjednaku povezanost i bliskost s</a:t>
            </a:r>
          </a:p>
          <a:p>
            <a:r>
              <a:rPr lang="hr-BA" dirty="0"/>
              <a:t>    ocem i s majkom     26</a:t>
            </a:r>
          </a:p>
          <a:p>
            <a:r>
              <a:rPr lang="hr-BA" dirty="0"/>
              <a:t>d) Osjećam povezanost s bakom   4</a:t>
            </a:r>
          </a:p>
          <a:p>
            <a:r>
              <a:rPr lang="hr-BA" dirty="0"/>
              <a:t>            tatom i bakom    1</a:t>
            </a:r>
          </a:p>
          <a:p>
            <a:r>
              <a:rPr lang="hr-BA" dirty="0"/>
              <a:t>            stricem i strinom  1</a:t>
            </a:r>
          </a:p>
          <a:p>
            <a:r>
              <a:rPr lang="hr-BA" dirty="0"/>
              <a:t>            bratom    1</a:t>
            </a:r>
          </a:p>
          <a:p>
            <a:r>
              <a:rPr lang="hr-BA" dirty="0"/>
              <a:t>            djevojkom   1</a:t>
            </a:r>
          </a:p>
          <a:p>
            <a:r>
              <a:rPr lang="hr-BA" dirty="0"/>
              <a:t>1 djevojka nije odgovorila na ovo pitanje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89146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B69438-ED36-49A6-860E-3FA3A890C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041" y="457200"/>
            <a:ext cx="4330261" cy="740980"/>
          </a:xfrm>
        </p:spPr>
        <p:txBody>
          <a:bodyPr/>
          <a:lstStyle/>
          <a:p>
            <a:r>
              <a:rPr lang="hr-BA" dirty="0"/>
              <a:t>5.Po povratku iz škole kući: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FAFFB5EB-61FB-4C45-8DD3-2D4709E7DF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656413"/>
              </p:ext>
            </p:extLst>
          </p:nvPr>
        </p:nvGraphicFramePr>
        <p:xfrm>
          <a:off x="765175" y="920750"/>
          <a:ext cx="6157913" cy="498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162DA57-636D-411A-B7DC-BEE575476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2041" y="1741336"/>
            <a:ext cx="4330261" cy="4164164"/>
          </a:xfrm>
        </p:spPr>
        <p:txBody>
          <a:bodyPr/>
          <a:lstStyle/>
          <a:p>
            <a:r>
              <a:rPr lang="hr-BA" dirty="0"/>
              <a:t>a) Vodimo razgovore o tome kako je bilo u školi ili</a:t>
            </a:r>
          </a:p>
          <a:p>
            <a:r>
              <a:rPr lang="hr-BA" dirty="0"/>
              <a:t> na poslu        507</a:t>
            </a:r>
          </a:p>
          <a:p>
            <a:r>
              <a:rPr lang="hr-BA" dirty="0"/>
              <a:t>b) Rijetko u obitelji razgovaramo o tome kako je bilo u školi ili na poslu   99</a:t>
            </a:r>
          </a:p>
          <a:p>
            <a:r>
              <a:rPr lang="hr-BA" dirty="0"/>
              <a:t>c) Gotovo nikada u obitelji ne razgovaramo o tome kako je bilo u školi ili na poslu    19</a:t>
            </a:r>
          </a:p>
        </p:txBody>
      </p:sp>
    </p:spTree>
    <p:extLst>
      <p:ext uri="{BB962C8B-B14F-4D97-AF65-F5344CB8AC3E}">
        <p14:creationId xmlns:p14="http://schemas.microsoft.com/office/powerpoint/2010/main" val="1265304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EA2CE6-2B88-4789-BFFC-35B57B640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3992" y="457199"/>
            <a:ext cx="3766007" cy="1196671"/>
          </a:xfrm>
        </p:spPr>
        <p:txBody>
          <a:bodyPr/>
          <a:lstStyle/>
          <a:p>
            <a:r>
              <a:rPr lang="hr-BA" dirty="0"/>
              <a:t>JEDNORODITELJSKE OBITELJI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7D4ED9-0EC9-41C8-954D-6973D99D9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400" dirty="0"/>
              <a:t>Obitelj</a:t>
            </a:r>
          </a:p>
          <a:p>
            <a:r>
              <a:rPr lang="hr-BA" sz="2400" dirty="0"/>
              <a:t>Sve više </a:t>
            </a:r>
            <a:r>
              <a:rPr lang="hr-BA" sz="2400" dirty="0" err="1"/>
              <a:t>jednoroditeljskih</a:t>
            </a:r>
            <a:r>
              <a:rPr lang="hr-BA" sz="2400" dirty="0"/>
              <a:t> obitelji</a:t>
            </a:r>
          </a:p>
          <a:p>
            <a:r>
              <a:rPr lang="hr-BA" sz="2400" dirty="0"/>
              <a:t>Razvod – drugi brak; smrt – udovice i udovci; napuštanje; izvanbračno rađanje; - samci; dislociranost; razdvojen život</a:t>
            </a:r>
          </a:p>
          <a:p>
            <a:r>
              <a:rPr lang="hr-BA" sz="2400" dirty="0"/>
              <a:t>84% su majke 16% su očevi</a:t>
            </a:r>
          </a:p>
          <a:p>
            <a:r>
              <a:rPr lang="hr-BA" sz="2400" dirty="0"/>
              <a:t>Sve kasnije stupanje u brak i sve kasnije rađanje</a:t>
            </a:r>
          </a:p>
          <a:p>
            <a:r>
              <a:rPr lang="hr-BA" sz="2400" dirty="0"/>
              <a:t>Kod </a:t>
            </a:r>
            <a:r>
              <a:rPr lang="hr-BA" sz="2400" dirty="0" err="1"/>
              <a:t>jednoroditeljskih</a:t>
            </a:r>
            <a:r>
              <a:rPr lang="hr-BA" sz="2400" dirty="0"/>
              <a:t> obitelji dvostruko posao, stres, suze,, ali i dvostruko zagrljaji, ljubav, ponos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A26DC0C-E727-4BE0-9A24-FBEE10411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14821" y="1741336"/>
            <a:ext cx="3615179" cy="4164164"/>
          </a:xfrm>
        </p:spPr>
        <p:txBody>
          <a:bodyPr>
            <a:normAutofit/>
          </a:bodyPr>
          <a:lstStyle/>
          <a:p>
            <a:r>
              <a:rPr lang="hr-BA" dirty="0"/>
              <a:t>Za demografiju je potrebno 2 i po djeteta</a:t>
            </a:r>
          </a:p>
          <a:p>
            <a:r>
              <a:rPr lang="hr-BA" dirty="0"/>
              <a:t>Više djece – veći rizik za siromaštvo</a:t>
            </a:r>
          </a:p>
          <a:p>
            <a:r>
              <a:rPr lang="hr-BA" dirty="0"/>
              <a:t>Krug siromaštva se ponavlja</a:t>
            </a:r>
          </a:p>
          <a:p>
            <a:r>
              <a:rPr lang="hr-BA" dirty="0"/>
              <a:t>Lošije obrazovanje, niže zaposlenje, manja plaća, lošija prehrana, lošije zdravlje</a:t>
            </a:r>
          </a:p>
          <a:p>
            <a:r>
              <a:rPr lang="hr-BA" dirty="0"/>
              <a:t>Postajemo staro društvo</a:t>
            </a:r>
          </a:p>
          <a:p>
            <a:r>
              <a:rPr lang="hr-BA" dirty="0"/>
              <a:t>Za 1 – 2 godine problem</a:t>
            </a:r>
          </a:p>
          <a:p>
            <a:r>
              <a:rPr lang="hr-BA" dirty="0"/>
              <a:t>Od 30 sestara za njegu starijih obitelji sa stipendijom od 3600,00 kuna javilo se 5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18057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AA7C00-3BBE-4BEB-AF33-590C55CA4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err="1"/>
              <a:t>Kamala</a:t>
            </a:r>
            <a:r>
              <a:rPr lang="hr-BA" dirty="0"/>
              <a:t> i </a:t>
            </a:r>
            <a:r>
              <a:rPr lang="hr-BA" dirty="0" err="1"/>
              <a:t>amala</a:t>
            </a:r>
            <a:endParaRPr lang="hr-BA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F1ED0FE-2018-46B1-803A-2E3B841C5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sz="2400" dirty="0"/>
              <a:t>Godine koje vječno traju</a:t>
            </a:r>
          </a:p>
          <a:p>
            <a:r>
              <a:rPr lang="hr-BA" sz="2400"/>
              <a:t>U </a:t>
            </a:r>
            <a:r>
              <a:rPr lang="hr-BA" sz="2400" dirty="0"/>
              <a:t>životu najvažnije prvih 1000 dana</a:t>
            </a:r>
          </a:p>
          <a:p>
            <a:r>
              <a:rPr lang="hr-BA" sz="2400" dirty="0"/>
              <a:t>Razvoj sinapsi – stimulativno okruženje</a:t>
            </a:r>
          </a:p>
          <a:p>
            <a:r>
              <a:rPr lang="hr-BA" sz="2400" dirty="0"/>
              <a:t>Što ne koristi mozak odbacuje</a:t>
            </a:r>
          </a:p>
          <a:p>
            <a:r>
              <a:rPr lang="hr-BA" sz="2400" dirty="0"/>
              <a:t>Izgrađuju se neuroni i veze</a:t>
            </a:r>
          </a:p>
          <a:p>
            <a:r>
              <a:rPr lang="hr-BA" sz="2400" dirty="0"/>
              <a:t>Igra je korijen svega</a:t>
            </a:r>
          </a:p>
          <a:p>
            <a:r>
              <a:rPr lang="hr-BA" sz="2400" dirty="0"/>
              <a:t>Medij NE MOŽE NADOMJESTITI glas</a:t>
            </a:r>
          </a:p>
          <a:p>
            <a:endParaRPr lang="hr-BA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656621C-D7F1-4567-8A7D-3F13844E9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BA" dirty="0"/>
              <a:t>Odrasle među vukovima</a:t>
            </a:r>
          </a:p>
          <a:p>
            <a:r>
              <a:rPr lang="hr-BA" dirty="0"/>
              <a:t>Nisu se nikada uspjele socijalizirati</a:t>
            </a:r>
          </a:p>
          <a:p>
            <a:r>
              <a:rPr lang="hr-BA"/>
              <a:t>Nisu uspjele </a:t>
            </a:r>
            <a:r>
              <a:rPr lang="hr-BA" dirty="0"/>
              <a:t>naučiti govoriti</a:t>
            </a:r>
          </a:p>
        </p:txBody>
      </p:sp>
    </p:spTree>
    <p:extLst>
      <p:ext uri="{BB962C8B-B14F-4D97-AF65-F5344CB8AC3E}">
        <p14:creationId xmlns:p14="http://schemas.microsoft.com/office/powerpoint/2010/main" val="3883400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3ADFAD-C81F-43FE-9CF6-EEF432A14C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25" b="12769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764BBD9F-09B4-4FE7-B51B-36C2C8782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hr-BA" sz="4400" dirty="0">
                <a:solidFill>
                  <a:schemeClr val="tx1"/>
                </a:solidFill>
              </a:rPr>
              <a:t>SASTAV OBITELJI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F421952-A483-4D8D-9ABC-3911A015C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r>
              <a:rPr lang="hr-BA" dirty="0">
                <a:solidFill>
                  <a:schemeClr val="tx1"/>
                </a:solidFill>
              </a:rPr>
              <a:t>Anketa 2019.2020.</a:t>
            </a:r>
          </a:p>
        </p:txBody>
      </p:sp>
    </p:spTree>
    <p:extLst>
      <p:ext uri="{BB962C8B-B14F-4D97-AF65-F5344CB8AC3E}">
        <p14:creationId xmlns:p14="http://schemas.microsoft.com/office/powerpoint/2010/main" val="2856532772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281</TotalTime>
  <Words>544</Words>
  <Application>Microsoft Office PowerPoint</Application>
  <PresentationFormat>Široki zaslon</PresentationFormat>
  <Paragraphs>73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Impact</vt:lpstr>
      <vt:lpstr>Značka</vt:lpstr>
      <vt:lpstr>SASTAV OBITELJI</vt:lpstr>
      <vt:lpstr>PowerPoint prezentacija</vt:lpstr>
      <vt:lpstr>2.Označi jednu od sljedećih mogućnosti:</vt:lpstr>
      <vt:lpstr>3.Ako ne živiš s oba roditelja, označi jednu od sljedećih mogućnosti:</vt:lpstr>
      <vt:lpstr>4.Označi jednu od ponuđenih mogućnosti:</vt:lpstr>
      <vt:lpstr>5.Po povratku iz škole kući:</vt:lpstr>
      <vt:lpstr>JEDNORODITELJSKE OBITELJI</vt:lpstr>
      <vt:lpstr>Kamala i amala</vt:lpstr>
      <vt:lpstr>SASTAV OBITELJI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SASTAV OBITELJI</dc:title>
  <dc:creator>HELENA BOŠKOVIĆ</dc:creator>
  <cp:lastModifiedBy>HELENA BOŠKOVIĆ</cp:lastModifiedBy>
  <cp:revision>16</cp:revision>
  <dcterms:created xsi:type="dcterms:W3CDTF">2019-12-03T10:56:01Z</dcterms:created>
  <dcterms:modified xsi:type="dcterms:W3CDTF">2020-01-23T10:27:46Z</dcterms:modified>
</cp:coreProperties>
</file>