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DADAC-D900-41BC-BB2E-1A1DE151E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27AE63-BF8F-4258-8CB4-E4348C6CA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E21187-39D9-4C0B-914B-90C0B681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92CF58-5C99-4F02-A6BB-D7244257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3928CD-5D84-4BF8-8C1B-14788CB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72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F67D58-0431-49EB-BB57-453F341D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C98113E-0ABE-45F7-9B02-6044F314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EC611A-3097-4E11-99D9-9D303F1B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C18749-9CFE-4401-ABB7-733D07BF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80932A-7BB5-481F-A4BF-38A7D8B3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888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4FE1D01-C32B-4269-B6FD-B8E207F2A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009E83D-7210-44EF-894D-FD55860E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388FD0-FC19-4DAB-BBBA-12F2A867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DD06A9-B70B-4173-A0A5-6BC32EAB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5DFF7D-A304-44EC-A823-AA9386CB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00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827563-31FC-4680-9E9C-16233A29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7D3B3E-6A00-4C3D-88CB-3074B4EAF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75B1BF-58D7-4F3B-A9F7-D57CCDF9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B25217-B5F4-4268-9859-75F38BAA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4F74D5-5C79-4C29-B583-E2C99318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08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5903A6-9908-4780-AB35-8B5A0A87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105BD7-3594-4EA9-9939-9E87E9D14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5C9C34-0444-4480-8985-E7C288EA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27F75F-B363-439C-9632-D319B93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F67AB9-B907-4C07-9721-09F002FA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380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C1B4FF-392B-4CC6-BAAD-49873BD6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5401AC-6930-4885-BF76-A15134B19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C3D6511-D10F-4CA8-AC2F-3A775602E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3325BA-4A9C-406F-8B87-D23EBB4F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FEA2ADD-9DA3-4935-85C8-C98A26FC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DC90ED-03BA-4763-B503-69B25F05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2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1A7898-EFC4-404A-9AF0-25ED6F48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663239-AD70-4FA1-A17A-12EDFBC2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D02386-ACB7-4BCF-BD8B-6C1DBA545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CF55229-F268-4AFB-8C51-727A97B1C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AE425FD-54A2-4D95-A495-C59DE7F7B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F9CB342-3F04-47C4-AFD6-D7A8ECCD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993F9AD-44C8-4674-A31F-79E6C628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6DBB8FA-9B31-4921-8B86-0209BBE0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99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01356-0A5A-47B3-ACBE-CC41FD9A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E4F03E8-99B9-4E0A-B45B-8C683AB7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1F6A6BA-027C-4F94-BE59-9EE3C337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0DE1B14-851A-4452-99C0-B4B6B43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54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28A3BE9-EAC7-447D-B486-430B297D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4CD3B77-9702-4148-84D1-83BD059A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849D51-A512-49FB-BE45-E9FA3F28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39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D2E3A9-E46F-4F40-84D4-3A69DB0D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43B2C0-B43D-4F30-B772-B51A9F47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EEEE35D-5DDC-4DDE-AC6D-1CCE78B01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F90B9E-38CC-4F7E-9332-B0E8639B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F0CA27-CB2D-487E-A632-2FDCEB7C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F7D7880-3C38-41D8-B6FA-B1B51C1A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01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9F862-5DAC-411F-9412-A0EDF170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E675152-0EC7-4CB8-87BC-94956AFE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7366AE-E19E-42B1-BD63-6A162BDA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D8D60-2798-42DF-B201-994D6788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BEE5E1-6427-4932-8187-693449CD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CF7CF7-FABF-4CA4-AD8D-D106FFCE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8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3EBFDEF-59F4-4A79-9095-8EC3E986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35C218-9364-434F-9AEC-F59D07BB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27A4ED-17FB-48BA-9CAF-084638911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8EE1-2F00-4F82-8423-1DD335D2AE34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66452C-F068-478B-832E-D9CF93413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0E9420-731C-4A90-AF63-9EA749B5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23058-CB5A-4A54-A37E-7DA8518336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7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D3A90-8F7E-493B-B36E-C9F31872B3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HIGIJENA RADNOG PROSTORA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B0E4FC-3A43-41C5-AE1F-7846C8D67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662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36A59-F22B-4E84-AE5D-5DB37F67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BIOLOŠKI ZAGAĐIVAČI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90F0E2-A566-475B-B7C4-B5CABCA99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b="1" dirty="0"/>
              <a:t>BAKTERIJE I VIRUSI:  </a:t>
            </a:r>
            <a:r>
              <a:rPr lang="hr-HR" dirty="0"/>
              <a:t>gram negativne bakterije nalazimo u kontaminiranim ventilacijskim sustavima i klima uređajima čiji </a:t>
            </a:r>
            <a:r>
              <a:rPr lang="hr-HR" dirty="0" err="1"/>
              <a:t>endotoksini</a:t>
            </a:r>
            <a:r>
              <a:rPr lang="hr-HR" dirty="0"/>
              <a:t> djeluju na respiracijski sustav. </a:t>
            </a:r>
          </a:p>
          <a:p>
            <a:pPr algn="just"/>
            <a:r>
              <a:rPr lang="hr-HR" dirty="0"/>
              <a:t>Mogu uzrokovati prehlade, gripu, razna druga virusna oboljenja, respiratorne infekcije i infekcije oka. </a:t>
            </a:r>
          </a:p>
          <a:p>
            <a:pPr algn="just"/>
            <a:r>
              <a:rPr lang="hr-HR" dirty="0"/>
              <a:t>smatra se da je za 90% svih prehlada koje su javljaju u ljudi odgovoran zrak zatvorenih prostora dok se samo 10% slučajeva pripisuje vanjskom zraku.</a:t>
            </a:r>
          </a:p>
        </p:txBody>
      </p:sp>
    </p:spTree>
    <p:extLst>
      <p:ext uri="{BB962C8B-B14F-4D97-AF65-F5344CB8AC3E}">
        <p14:creationId xmlns:p14="http://schemas.microsoft.com/office/powerpoint/2010/main" val="179267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278FFD-1142-4E8B-B514-4164981F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69E8DC-CFFD-40D8-880F-0E82F8C4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450"/>
            <a:ext cx="10515600" cy="5772149"/>
          </a:xfrm>
        </p:spPr>
        <p:txBody>
          <a:bodyPr>
            <a:normAutofit/>
          </a:bodyPr>
          <a:lstStyle/>
          <a:p>
            <a:pPr algn="just"/>
            <a:r>
              <a:rPr lang="hr-HR" b="1" dirty="0"/>
              <a:t>PLIJESNI:</a:t>
            </a:r>
            <a:r>
              <a:rPr lang="hr-HR" dirty="0"/>
              <a:t> gdje god ima vlage (relativna vlažnost viša od 50%) </a:t>
            </a:r>
          </a:p>
          <a:p>
            <a:pPr algn="just"/>
            <a:r>
              <a:rPr lang="hr-HR" dirty="0"/>
              <a:t>Spore gljivica povoljno se razvijaju u sustavima grijanja i hlađenja, u kupaonicama, podrumima, posebice u jesen i proljeće. </a:t>
            </a:r>
          </a:p>
          <a:p>
            <a:pPr algn="just"/>
            <a:r>
              <a:rPr lang="hr-HR" dirty="0"/>
              <a:t>Spore različitih vrsta plijesni sastavni su dio </a:t>
            </a:r>
            <a:r>
              <a:rPr lang="hr-HR" dirty="0" err="1"/>
              <a:t>bioaerosola</a:t>
            </a:r>
            <a:r>
              <a:rPr lang="hr-HR" dirty="0"/>
              <a:t> otvorenih i zatvorenih prostora. </a:t>
            </a:r>
          </a:p>
          <a:p>
            <a:pPr algn="just"/>
            <a:r>
              <a:rPr lang="hr-HR" dirty="0"/>
              <a:t>Ove </a:t>
            </a:r>
            <a:r>
              <a:rPr lang="hr-HR" dirty="0" err="1"/>
              <a:t>aerogene</a:t>
            </a:r>
            <a:r>
              <a:rPr lang="hr-HR" dirty="0"/>
              <a:t> čestice mogu prouzročiti različite bolesti dišnog sustava (alergije, rinitis, bronhitis, astma, </a:t>
            </a:r>
            <a:r>
              <a:rPr lang="hr-HR" dirty="0" err="1"/>
              <a:t>hipersenzitivna</a:t>
            </a:r>
            <a:r>
              <a:rPr lang="hr-HR" dirty="0"/>
              <a:t> pneumonija, </a:t>
            </a:r>
            <a:r>
              <a:rPr lang="hr-HR" dirty="0" err="1"/>
              <a:t>aspergiloza</a:t>
            </a:r>
            <a:r>
              <a:rPr lang="hr-HR" dirty="0"/>
              <a:t>), ovisno o vrstama plijesni, koncentraciji njihovih spora i vremenu izloženosti, posebice u zatvorenim prostorima. </a:t>
            </a:r>
          </a:p>
          <a:p>
            <a:pPr algn="just"/>
            <a:r>
              <a:rPr lang="hr-HR" dirty="0"/>
              <a:t>Najznačajnije </a:t>
            </a:r>
            <a:r>
              <a:rPr lang="hr-HR" dirty="0" err="1"/>
              <a:t>alergogene</a:t>
            </a:r>
            <a:r>
              <a:rPr lang="hr-HR" dirty="0"/>
              <a:t> vrste plijesni su pripadnici rodova </a:t>
            </a:r>
            <a:r>
              <a:rPr lang="hr-HR" dirty="0" err="1"/>
              <a:t>Cladosporium</a:t>
            </a:r>
            <a:r>
              <a:rPr lang="hr-HR" dirty="0"/>
              <a:t>, </a:t>
            </a:r>
            <a:r>
              <a:rPr lang="hr-HR" dirty="0" err="1"/>
              <a:t>Alternaria</a:t>
            </a:r>
            <a:r>
              <a:rPr lang="hr-HR" dirty="0"/>
              <a:t>, </a:t>
            </a:r>
            <a:r>
              <a:rPr lang="hr-HR" dirty="0" err="1"/>
              <a:t>Penicillium</a:t>
            </a:r>
            <a:r>
              <a:rPr lang="hr-HR" dirty="0"/>
              <a:t> i </a:t>
            </a:r>
            <a:r>
              <a:rPr lang="hr-HR" dirty="0" err="1"/>
              <a:t>Aspergillus</a:t>
            </a:r>
            <a:r>
              <a:rPr lang="hr-HR" dirty="0"/>
              <a:t>.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950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A180C-EDF8-4B72-AC51-06D3449D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0DBEAF-35EE-475A-89BF-8654C92F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GRINJE: </a:t>
            </a:r>
          </a:p>
          <a:p>
            <a:pPr algn="just"/>
            <a:r>
              <a:rPr lang="hr-HR" dirty="0"/>
              <a:t>uzrok većeg dijela kućne prašine. U jednom gramu prašine može živjeti 2.000 pa čak i do 20.000 grinja. </a:t>
            </a:r>
          </a:p>
          <a:p>
            <a:pPr algn="just"/>
            <a:r>
              <a:rPr lang="hr-HR" dirty="0"/>
              <a:t>Prašina u zraku ne stvara samo osjećaj zagušljivosti i nelagode, nego može biti odgovorna i za iritacije i infekcije očiju, uha, grla i nosa, napade astme, alergije, umor, depresije.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6665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03AC8-C191-4A52-B8F1-3CC13169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LEBDEĆE ČESTICE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DD662A-B66B-4286-B906-08567908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0144" cy="4351338"/>
          </a:xfrm>
        </p:spPr>
        <p:txBody>
          <a:bodyPr>
            <a:normAutofit/>
          </a:bodyPr>
          <a:lstStyle/>
          <a:p>
            <a:pPr algn="just" fontAlgn="base"/>
            <a:r>
              <a:rPr lang="hr-HR" dirty="0"/>
              <a:t>Mogu uzrokovati oštećenja imunološkog, neurološkog i reproduktivnog sustava, utjecati na rast i razvoj, nastanak niza bolesti respiratornog sustava, pa sve do malignih promjena i smetnji reprodukcije.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Velika pozornost posvećuje se česticama manjim od 2,5 µm koje duboko prodiru u dišni sustav i na njih mogu nasjesti plinovi nadražljivci NOx, SO2 i ozon. </a:t>
            </a:r>
          </a:p>
          <a:p>
            <a:pPr algn="just" fontAlgn="base"/>
            <a:r>
              <a:rPr lang="hr-HR" dirty="0"/>
              <a:t>Uz ozbiljna oštećenja sluznice i alveolarnih zidova, ovi plinovi uzrokuju podražaje završetaka živčanih vlakana i disfunkciju aktivnosti bakterioloških enzima.</a:t>
            </a:r>
          </a:p>
        </p:txBody>
      </p:sp>
    </p:spTree>
    <p:extLst>
      <p:ext uri="{BB962C8B-B14F-4D97-AF65-F5344CB8AC3E}">
        <p14:creationId xmlns:p14="http://schemas.microsoft.com/office/powerpoint/2010/main" val="217639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4E368-18E7-4167-8A6A-D2791769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KONTAKTNE POVRŠINE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2C26D-337A-420F-B0D2-33AD690E7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imaju najveći potencijal sudjelovanja u prijenosu mikroorganizama, jer su u izravnom kontaktu ili u neposrednoj okolini </a:t>
            </a:r>
          </a:p>
          <a:p>
            <a:r>
              <a:rPr lang="hr-HR" dirty="0"/>
              <a:t>zbog namjene se često dodiruju rukama</a:t>
            </a:r>
          </a:p>
        </p:txBody>
      </p:sp>
    </p:spTree>
    <p:extLst>
      <p:ext uri="{BB962C8B-B14F-4D97-AF65-F5344CB8AC3E}">
        <p14:creationId xmlns:p14="http://schemas.microsoft.com/office/powerpoint/2010/main" val="344959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4D2671-4C9E-431D-941E-B9040C63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ČIŠĆENJE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5DB5E8C-74F3-4484-8A66-C81768957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podrazumijeva uklanjanje nečistoća ili bilo kojeg drugog neželjenog materijala (krvi, ostataka hrane, itd.). </a:t>
            </a:r>
          </a:p>
          <a:p>
            <a:r>
              <a:rPr lang="hr-HR" dirty="0"/>
              <a:t>čišćenjem se uklanjaju vidljiva onečišćenja</a:t>
            </a:r>
          </a:p>
          <a:p>
            <a:pPr algn="just"/>
            <a:r>
              <a:rPr lang="hr-HR" dirty="0"/>
              <a:t>ima zadaću mehaničkog uklanjanja mikroorganizama ili im može uskratiti izvor hranjivih tvari. </a:t>
            </a:r>
          </a:p>
          <a:p>
            <a:pPr algn="just"/>
            <a:r>
              <a:rPr lang="hr-HR" dirty="0"/>
              <a:t>Broj mikroorganizama (biološko onečišćenje) može se značajno smanjiti temeljitim čišćenjem (50 - 90 %).</a:t>
            </a:r>
          </a:p>
          <a:p>
            <a:pPr algn="just"/>
            <a:r>
              <a:rPr lang="hr-HR" b="1" dirty="0"/>
              <a:t>Cilj čišćenja jest osigurati vidljivu čistoću. </a:t>
            </a:r>
          </a:p>
        </p:txBody>
      </p:sp>
    </p:spTree>
    <p:extLst>
      <p:ext uri="{BB962C8B-B14F-4D97-AF65-F5344CB8AC3E}">
        <p14:creationId xmlns:p14="http://schemas.microsoft.com/office/powerpoint/2010/main" val="276306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3EEE2-064A-4FC2-AB6E-39071BCC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379376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su čimbenici presudni za djelotvorno čišćenje?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D1E31B-6620-4F48-941E-215BFE4F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534928"/>
            <a:ext cx="11483162" cy="4957947"/>
          </a:xfrm>
        </p:spPr>
        <p:txBody>
          <a:bodyPr>
            <a:normAutofit fontScale="85000" lnSpcReduction="20000"/>
          </a:bodyPr>
          <a:lstStyle/>
          <a:p>
            <a:r>
              <a:rPr lang="hr-HR" i="1" dirty="0"/>
              <a:t>djelotvornost kemijskih sredstava, </a:t>
            </a:r>
          </a:p>
          <a:p>
            <a:r>
              <a:rPr lang="hr-HR" i="1" dirty="0"/>
              <a:t>mehanička sila,</a:t>
            </a:r>
          </a:p>
          <a:p>
            <a:r>
              <a:rPr lang="hr-HR" i="1" dirty="0"/>
              <a:t>vrijeme i temperatura</a:t>
            </a:r>
          </a:p>
          <a:p>
            <a:endParaRPr lang="hr-HR" i="1" dirty="0"/>
          </a:p>
          <a:p>
            <a:endParaRPr lang="hr-HR" i="1" dirty="0"/>
          </a:p>
          <a:p>
            <a:pPr marL="0" indent="0">
              <a:buNone/>
            </a:pPr>
            <a:r>
              <a:rPr lang="hr-HR" b="1" dirty="0"/>
              <a:t>Proizvodi za čišćenje dostupni na tržištu mogu se razvrstati kako slijedi: 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dirty="0"/>
              <a:t>Neutralni deterdženti pH približno 5 – 9 </a:t>
            </a:r>
          </a:p>
          <a:p>
            <a:r>
              <a:rPr lang="hr-HR" dirty="0"/>
              <a:t>Deterdženti na bazi kiseline pH &lt; 5 </a:t>
            </a:r>
          </a:p>
          <a:p>
            <a:r>
              <a:rPr lang="hr-HR" dirty="0"/>
              <a:t>Lužnati deterdženti pH &gt; 9 (korištenje koncentrata) </a:t>
            </a:r>
          </a:p>
          <a:p>
            <a:r>
              <a:rPr lang="hr-HR" dirty="0"/>
              <a:t>Deterdženti koji se otapaju </a:t>
            </a:r>
          </a:p>
          <a:p>
            <a:r>
              <a:rPr lang="hr-HR" dirty="0"/>
              <a:t>Deterdženti koji se ne mogu jasno svrstati u bilo koju određenu grupu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79423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3A460-82C9-4A09-8CCD-C95A5D25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DEZINFEKCIJA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FBB923-1CED-4853-B312-F53B5281F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uništavaju bakterije koje izazivaju bolesti (patogeni)</a:t>
            </a:r>
          </a:p>
          <a:p>
            <a:pPr algn="just"/>
            <a:r>
              <a:rPr lang="hr-HR" b="1" dirty="0"/>
              <a:t>Cilj dezinfekcije </a:t>
            </a:r>
            <a:r>
              <a:rPr lang="hr-HR" dirty="0"/>
              <a:t>je uništiti bakterije i smanjiti njihov broj kako dezinficirani predmeti ne bi sudjelovali u prijenosu infekcija. </a:t>
            </a:r>
          </a:p>
          <a:p>
            <a:pPr algn="just"/>
            <a:r>
              <a:rPr lang="hr-HR" b="1" i="1" dirty="0"/>
              <a:t>“Ne dezinfekciji u kućanstvu” </a:t>
            </a:r>
          </a:p>
          <a:p>
            <a:pPr algn="just"/>
            <a:r>
              <a:rPr lang="hr-HR" dirty="0"/>
              <a:t>može se postići </a:t>
            </a:r>
            <a:r>
              <a:rPr lang="hr-HR" i="1" dirty="0"/>
              <a:t>kemijskim</a:t>
            </a:r>
            <a:r>
              <a:rPr lang="hr-HR" dirty="0"/>
              <a:t> (alkohol, kemijski dezinficijensi) ili </a:t>
            </a:r>
            <a:r>
              <a:rPr lang="hr-HR" i="1" dirty="0"/>
              <a:t>fizičkim</a:t>
            </a:r>
            <a:r>
              <a:rPr lang="hr-HR" dirty="0"/>
              <a:t> (temperatura) postupcima, a kombinacija obaju postupaka, je poznata kao </a:t>
            </a:r>
            <a:r>
              <a:rPr lang="hr-HR" i="1" dirty="0" err="1"/>
              <a:t>kemotermički</a:t>
            </a:r>
            <a:r>
              <a:rPr lang="hr-HR" dirty="0"/>
              <a:t> postupak. </a:t>
            </a: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216515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7C72FC-1BE8-425B-B068-C143A8DF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KEMIJSKA DEZINFEKCIJA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809DFE-666E-4454-ACE8-82E08AAF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836258"/>
            <a:ext cx="1112342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Trebaju ispunjavati sljedeće uvjete: 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dirty="0"/>
              <a:t>što širi spektar djelovanja, </a:t>
            </a:r>
            <a:r>
              <a:rPr lang="hr-HR" dirty="0" err="1"/>
              <a:t>tj</a:t>
            </a:r>
            <a:r>
              <a:rPr lang="hr-HR" dirty="0"/>
              <a:t>, da su u stanju uništiti što više vrsta uzročnika </a:t>
            </a:r>
          </a:p>
          <a:p>
            <a:r>
              <a:rPr lang="hr-HR" dirty="0"/>
              <a:t>kratko vrijeme djelovanja </a:t>
            </a:r>
          </a:p>
          <a:p>
            <a:r>
              <a:rPr lang="hr-HR" dirty="0"/>
              <a:t>stabilni </a:t>
            </a:r>
          </a:p>
          <a:p>
            <a:r>
              <a:rPr lang="hr-HR" dirty="0"/>
              <a:t>nemaju ili imaju samo lagano neugodan miris </a:t>
            </a:r>
          </a:p>
          <a:p>
            <a:r>
              <a:rPr lang="hr-HR" dirty="0"/>
              <a:t>ne nadražuju kožu i sluznice ili da imaju vrlo blago iritantno djelovanja</a:t>
            </a:r>
          </a:p>
          <a:p>
            <a:r>
              <a:rPr lang="hr-HR" dirty="0"/>
              <a:t>mogu koristiti na različitim vrstama materijala </a:t>
            </a:r>
          </a:p>
          <a:p>
            <a:r>
              <a:rPr lang="hr-HR" dirty="0"/>
              <a:t>ekološki prihvatljivi </a:t>
            </a:r>
          </a:p>
          <a:p>
            <a:r>
              <a:rPr lang="hr-HR" dirty="0"/>
              <a:t>ekonomski prihvatljivi. </a:t>
            </a:r>
          </a:p>
        </p:txBody>
      </p:sp>
    </p:spTree>
    <p:extLst>
      <p:ext uri="{BB962C8B-B14F-4D97-AF65-F5344CB8AC3E}">
        <p14:creationId xmlns:p14="http://schemas.microsoft.com/office/powerpoint/2010/main" val="407738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E6A5F1-74CD-4CBF-94A2-F933EC76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MIKROBICIDNO DJELOVANJE: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1842E4-B313-41C5-95E7-D0478E27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2" y="7078108"/>
            <a:ext cx="10515600" cy="43513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583A5B1C-A651-4011-B336-F86635B7603C}"/>
              </a:ext>
            </a:extLst>
          </p:cNvPr>
          <p:cNvSpPr/>
          <p:nvPr/>
        </p:nvSpPr>
        <p:spPr>
          <a:xfrm>
            <a:off x="1201479" y="1838902"/>
            <a:ext cx="87931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i="1" dirty="0"/>
              <a:t>baktericidan</a:t>
            </a:r>
            <a:r>
              <a:rPr lang="hr-HR" sz="3200" dirty="0"/>
              <a:t> = sposoban ubiti bakterije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i="1" dirty="0" err="1"/>
              <a:t>bakteriostatski</a:t>
            </a:r>
            <a:r>
              <a:rPr lang="hr-HR" sz="3200" dirty="0"/>
              <a:t> = sposoban zaustaviti rast bakterija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i="1" dirty="0"/>
              <a:t>fungicidan</a:t>
            </a:r>
            <a:r>
              <a:rPr lang="hr-HR" sz="3200" dirty="0"/>
              <a:t> = sposoban ubiti gljive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i="1" dirty="0" err="1"/>
              <a:t>fungistatik</a:t>
            </a:r>
            <a:r>
              <a:rPr lang="hr-HR" sz="3200" b="1" i="1" dirty="0"/>
              <a:t> </a:t>
            </a:r>
            <a:r>
              <a:rPr lang="hr-HR" sz="3200" dirty="0"/>
              <a:t>= sposoban zaustaviti rast gljiva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i="1" dirty="0" err="1"/>
              <a:t>virucidan</a:t>
            </a:r>
            <a:r>
              <a:rPr lang="hr-HR" sz="3200" dirty="0"/>
              <a:t> = sposoban inaktivirati viruse </a:t>
            </a:r>
            <a:r>
              <a:rPr lang="hr-HR" sz="3200" b="1" i="1" dirty="0" err="1"/>
              <a:t>sporicidan</a:t>
            </a:r>
            <a:r>
              <a:rPr lang="hr-HR" sz="3200" dirty="0"/>
              <a:t> = sposoban ubiti spore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52DF18E-F6F3-4266-B198-1EB893AC5F34}"/>
              </a:ext>
            </a:extLst>
          </p:cNvPr>
          <p:cNvSpPr/>
          <p:nvPr/>
        </p:nvSpPr>
        <p:spPr>
          <a:xfrm>
            <a:off x="838200" y="6125036"/>
            <a:ext cx="1073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i="1" dirty="0"/>
              <a:t>Razvoj bakterija otpornih na dezinfekcijska sredstva?</a:t>
            </a:r>
          </a:p>
        </p:txBody>
      </p:sp>
    </p:spTree>
    <p:extLst>
      <p:ext uri="{BB962C8B-B14F-4D97-AF65-F5344CB8AC3E}">
        <p14:creationId xmlns:p14="http://schemas.microsoft.com/office/powerpoint/2010/main" val="31164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81A6F1-DF69-4347-ABFA-5E177639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444CCE-587D-405B-B9D9-AFC11E8C9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8475" cy="4351338"/>
          </a:xfrm>
        </p:spPr>
        <p:txBody>
          <a:bodyPr/>
          <a:lstStyle/>
          <a:p>
            <a:pPr algn="just"/>
            <a:r>
              <a:rPr lang="hr-HR" dirty="0"/>
              <a:t>Prema mnogobrojnim istraživanjima utvrđeno je da ljudi provode 90 % svog vremena u zatvorenim prostorijama.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Zrak unutar životnog i radnog prostora predstavlja ozbiljan izvor različitih bakterija, virusa i klica (koji su uzročnici alergijskih reakcija) i samim time predstavljaju veliki rizik po zdravlje.</a:t>
            </a:r>
          </a:p>
        </p:txBody>
      </p:sp>
    </p:spTree>
    <p:extLst>
      <p:ext uri="{BB962C8B-B14F-4D97-AF65-F5344CB8AC3E}">
        <p14:creationId xmlns:p14="http://schemas.microsoft.com/office/powerpoint/2010/main" val="1021790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56F735-F8FB-4298-A953-6F3D6758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5E9DD3-FC96-4C55-B412-E1041EF7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B4C9F6-4031-4748-82F1-D720DA26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68" y="285660"/>
            <a:ext cx="10136664" cy="62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4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DB08C-C570-45A9-A08A-479F2991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08301B-507E-4C61-B938-7B316646A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2D8372-3ED2-4E36-A900-36F3D8B2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170122"/>
            <a:ext cx="11281144" cy="64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4F3FC-D46B-4ABF-B216-CC2CA0A2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PRIMJENA: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9D49AA-07B1-4C4F-A82E-4AFFBF4E0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uranjanjem</a:t>
            </a:r>
            <a:r>
              <a:rPr lang="hr-HR" dirty="0"/>
              <a:t> (za ručnu dezinfekciju instrumenta i pribora koji ne može biti podvrgnut automatskoj obradi), </a:t>
            </a:r>
          </a:p>
          <a:p>
            <a:r>
              <a:rPr lang="hr-HR" b="1" dirty="0"/>
              <a:t>brisanjem</a:t>
            </a:r>
            <a:r>
              <a:rPr lang="hr-HR" dirty="0"/>
              <a:t> (površine) </a:t>
            </a:r>
          </a:p>
          <a:p>
            <a:r>
              <a:rPr lang="hr-HR" b="1" dirty="0" err="1"/>
              <a:t>utrljavanjem</a:t>
            </a:r>
            <a:r>
              <a:rPr lang="hr-HR" dirty="0"/>
              <a:t> (dezinfekcija ruku). </a:t>
            </a:r>
          </a:p>
          <a:p>
            <a:r>
              <a:rPr lang="hr-HR" dirty="0"/>
              <a:t>Dezinfekcija koja se provodi raspršivanjem je nesigurna u pogledu svoje učinkovitosti. </a:t>
            </a:r>
          </a:p>
        </p:txBody>
      </p:sp>
    </p:spTree>
    <p:extLst>
      <p:ext uri="{BB962C8B-B14F-4D97-AF65-F5344CB8AC3E}">
        <p14:creationId xmlns:p14="http://schemas.microsoft.com/office/powerpoint/2010/main" val="164866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AF43A-CCBC-47E0-B34D-699A4BBE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STERILIZACIJA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262CC-F832-4425-8A1C-FCEB8FD18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hr-HR" dirty="0"/>
              <a:t>znači uništavanje svih mikroorganizama uključujući i bakterijske spore.</a:t>
            </a:r>
          </a:p>
          <a:p>
            <a:pPr algn="just">
              <a:lnSpc>
                <a:spcPct val="150000"/>
              </a:lnSpc>
            </a:pPr>
            <a:r>
              <a:rPr lang="hr-HR" b="1" dirty="0"/>
              <a:t>Cilj sterilizacije je osigurati potpunu odsutnost živih organizama.</a:t>
            </a:r>
          </a:p>
          <a:p>
            <a:pPr algn="just">
              <a:lnSpc>
                <a:spcPct val="150000"/>
              </a:lnSpc>
            </a:pPr>
            <a:r>
              <a:rPr lang="hr-HR" dirty="0"/>
              <a:t>Neki se predmet može smatrati sterilnim ako je vjerojatnost prisutnih živih mikroorganizama manja od 1 : 1,000.000 (1 milijun). </a:t>
            </a:r>
          </a:p>
          <a:p>
            <a:pPr algn="just">
              <a:lnSpc>
                <a:spcPct val="150000"/>
              </a:lnSpc>
            </a:pPr>
            <a:r>
              <a:rPr lang="hr-HR" dirty="0"/>
              <a:t>Svi instrumenti i predmeti koji ulazne u područje tijela koje je sterilno ili koji dolaze u dodir s ranama moraju biti sterilni. </a:t>
            </a:r>
          </a:p>
        </p:txBody>
      </p:sp>
    </p:spTree>
    <p:extLst>
      <p:ext uri="{BB962C8B-B14F-4D97-AF65-F5344CB8AC3E}">
        <p14:creationId xmlns:p14="http://schemas.microsoft.com/office/powerpoint/2010/main" val="189293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ADCA1-51BD-4E48-8648-D58D53BD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KVALITETA  ZRAKA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467569-DEA2-4F64-B4D0-8EC8319BB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Kvaliteta zraka koji udišemo u zatvorenom prostoru ima izravan utjecaj na naše zdravlje.</a:t>
            </a:r>
          </a:p>
          <a:p>
            <a:r>
              <a:rPr lang="hr-HR" dirty="0"/>
              <a:t>koncentracija štetnih onečišćujućih tvari u zraku može biti veća u zatvorenom prostoru nego vani</a:t>
            </a:r>
          </a:p>
          <a:p>
            <a:pPr algn="just"/>
            <a:r>
              <a:rPr lang="hr-HR" dirty="0"/>
              <a:t>varira, ovisno o materijalu koji se koristio za izgradnju ili čišćenje zgrade te namjeni prostorije, kao i o načinu na koji je upotrebljavamo i provjetravamo</a:t>
            </a:r>
          </a:p>
          <a:p>
            <a:pPr algn="just"/>
            <a:r>
              <a:rPr lang="hr-HR" dirty="0"/>
              <a:t>može štetiti osjetljivim skupinama, poput djece, starijih i ljudi s bolestima krvožilnog sustava ili kroničnim bolestima dišnog sustava</a:t>
            </a:r>
          </a:p>
        </p:txBody>
      </p:sp>
    </p:spTree>
    <p:extLst>
      <p:ext uri="{BB962C8B-B14F-4D97-AF65-F5344CB8AC3E}">
        <p14:creationId xmlns:p14="http://schemas.microsoft.com/office/powerpoint/2010/main" val="124125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555D9F-0B04-49F3-AD61-2D3091A8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9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Zagađivače unutarnje atmosfere prema izvoru dijelimo u četiri skupine: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21B5AB-9C51-4EAA-80F8-C821D75E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dirty="0"/>
              <a:t>zagađivači koji se oslobađaju iz namještaja i građevinskog materijala (hlapivi organski spojevi, azbest, radon, različite čestice)</a:t>
            </a:r>
          </a:p>
          <a:p>
            <a:pPr fontAlgn="base"/>
            <a:r>
              <a:rPr lang="hr-HR" dirty="0"/>
              <a:t>zagađivači koji su rezultat aktivnosti ljudi koji borave u prostorijama (duhanski dim, pesticidi, bakterije, plijesni, grinje)</a:t>
            </a:r>
          </a:p>
          <a:p>
            <a:pPr fontAlgn="base"/>
            <a:r>
              <a:rPr lang="hr-HR" dirty="0"/>
              <a:t>proizvodi izgaranja (ugljikov monoksid, dušikovi oksidi, čestice)</a:t>
            </a:r>
          </a:p>
          <a:p>
            <a:pPr fontAlgn="base"/>
            <a:r>
              <a:rPr lang="hr-HR" dirty="0"/>
              <a:t>zagađivači koji ulaze u unutarnju atmosferu iz vanjskog okoliša (ugljikov monoksid, dušikovi oksidi, čestice i dr.)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835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6047CC-F9E8-4713-9581-5972E409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hr-HR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ONEČIŠĆENJE ZRAKA U ZATVORENOM PROSTORU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192DB8-4F48-40A6-97F5-433CC3CB1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775709" cy="2427333"/>
          </a:xfrm>
        </p:spPr>
        <p:txBody>
          <a:bodyPr>
            <a:noAutofit/>
          </a:bodyPr>
          <a:lstStyle/>
          <a:p>
            <a:r>
              <a:rPr lang="hr-HR" sz="2400" b="1" dirty="0"/>
              <a:t>dim cigareta</a:t>
            </a:r>
          </a:p>
          <a:p>
            <a:r>
              <a:rPr lang="hr-HR" sz="2400" b="1" dirty="0"/>
              <a:t>alergeni</a:t>
            </a:r>
          </a:p>
          <a:p>
            <a:r>
              <a:rPr lang="hr-HR" sz="2400" b="1" dirty="0"/>
              <a:t>ugljični monoksid/dušični dioksid</a:t>
            </a:r>
          </a:p>
          <a:p>
            <a:r>
              <a:rPr lang="hr-HR" sz="2400" b="1" dirty="0"/>
              <a:t>vlaga</a:t>
            </a:r>
          </a:p>
          <a:p>
            <a:r>
              <a:rPr lang="hr-HR" sz="2400" b="1" dirty="0"/>
              <a:t>kemikalije</a:t>
            </a:r>
          </a:p>
          <a:p>
            <a:r>
              <a:rPr lang="hr-HR" sz="2400" b="1" dirty="0"/>
              <a:t>Radon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8FFA91-E922-468A-8200-58D1F464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757" y="398720"/>
            <a:ext cx="6903723" cy="60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62133-8CD8-44EC-9B64-580C2532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DUHANSKI DIM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9F9191-042C-49CF-813C-EDF4B0647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oko 4200 do 4700 štetnih kemijskih spojeva među kojima su nikotin, katran, formaldehid, dušikovi oksidi i ugljikov monoksid</a:t>
            </a:r>
          </a:p>
          <a:p>
            <a:pPr algn="just"/>
            <a:r>
              <a:rPr lang="hr-HR" dirty="0"/>
              <a:t>najčešće izloženost niskim razinama onečišćenja zraka lebdećim česticama nastaje pri izloženosti duhanskom dimu tzv. pasivnom pušenju</a:t>
            </a:r>
          </a:p>
          <a:p>
            <a:pPr algn="just"/>
            <a:r>
              <a:rPr lang="hr-HR" dirty="0"/>
              <a:t>uz brojne druge bolesti respiratornog sustava (upale pluća, bronhitis, astmu), oko 20% ljudi oboljelih od raka pluća su upravo pasivni pušači.</a:t>
            </a:r>
          </a:p>
          <a:p>
            <a:pPr algn="just"/>
            <a:r>
              <a:rPr lang="hr-HR" dirty="0"/>
              <a:t>visoke koncentracije duhanskog dima u zatvorenom prostoru mogu uzrokovati glavobolju i probleme sinusa, astmu i druge respiratorne bolesti, iritaciju očiju te kožne alergije.</a:t>
            </a:r>
          </a:p>
        </p:txBody>
      </p:sp>
    </p:spTree>
    <p:extLst>
      <p:ext uri="{BB962C8B-B14F-4D97-AF65-F5344CB8AC3E}">
        <p14:creationId xmlns:p14="http://schemas.microsoft.com/office/powerpoint/2010/main" val="44651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6C8F06-C757-4B9D-94D9-0AEA45E9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UGLJIČNI MONOKSID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A622D9-993C-4542-93BF-632666A5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nastaje pri nepotpunom izgaranju drva, plina, ulja, nafte, benzina, ugljena i sl.</a:t>
            </a:r>
          </a:p>
          <a:p>
            <a:pPr algn="just"/>
            <a:r>
              <a:rPr lang="hr-HR" dirty="0"/>
              <a:t>uobičajeni izvori ovog plina su otvorena ložišta, roštilji, pećnice te grijači vode i prostora, industrijske peći te automobilski ispušni ventili. U manjim količinama ovaj plin nije opasan po zdravlje, ali se zbog nedovoljne kvalitete, nepravilnog korištenja ili neispravnosti naprava u kojima nastaje izgaranjem može pojaviti u iznimno opasnim, pa čak i smrtonosnim količinama. </a:t>
            </a:r>
          </a:p>
          <a:p>
            <a:pPr algn="just"/>
            <a:r>
              <a:rPr lang="hr-HR" dirty="0"/>
              <a:t>udisanje veće količine dovodi do smanjenja količine kisika u krvotoku, te u izloženih često uzrokuje glavobolje, vrtoglavice, slabosti, povraćanja, pospanosti i dezorijentiranosti. </a:t>
            </a:r>
          </a:p>
          <a:p>
            <a:pPr algn="just"/>
            <a:r>
              <a:rPr lang="hr-HR" dirty="0"/>
              <a:t>najgore moguće posljedice su nesvjestica i smrt. Posebna osjetljiva skupina su djeca, trudnice i starije osobe.</a:t>
            </a:r>
          </a:p>
        </p:txBody>
      </p:sp>
    </p:spTree>
    <p:extLst>
      <p:ext uri="{BB962C8B-B14F-4D97-AF65-F5344CB8AC3E}">
        <p14:creationId xmlns:p14="http://schemas.microsoft.com/office/powerpoint/2010/main" val="320014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3730A1-E836-4049-96DB-9BE49024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HLAPLJIVI ORGANSKI SPOJEVI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33F592-B118-48BD-8BE4-6762C16F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hr-HR" dirty="0"/>
              <a:t>spojevi koji brzo isparavaju i predstavljaju opasnost pri inhalaciji.</a:t>
            </a:r>
          </a:p>
          <a:p>
            <a:pPr algn="just">
              <a:lnSpc>
                <a:spcPct val="110000"/>
              </a:lnSpc>
            </a:pPr>
            <a:r>
              <a:rPr lang="hr-HR" dirty="0"/>
              <a:t>većina spojeva bazirana je na petroleju i koristi se u proizvodnji boja, hladnjaka i u farmaceutskoj industriji. </a:t>
            </a:r>
          </a:p>
          <a:p>
            <a:pPr algn="just">
              <a:lnSpc>
                <a:spcPct val="110000"/>
              </a:lnSpc>
            </a:pPr>
            <a:r>
              <a:rPr lang="hr-HR" dirty="0"/>
              <a:t>Studije pokazuju prisutnost različitih hlapljivih organskih spojeva u prosjeku 2-5 puta više u zatvorenom prostoru nego u vanjskom okolišu. </a:t>
            </a:r>
          </a:p>
          <a:p>
            <a:pPr algn="just">
              <a:lnSpc>
                <a:spcPct val="110000"/>
              </a:lnSpc>
            </a:pPr>
            <a:r>
              <a:rPr lang="hr-HR" dirty="0"/>
              <a:t>Tijekom i nekoliko sati nakon korištenja tih spojeva razine mogu biti i 1000 puta više nego u vanjskom okolišu. </a:t>
            </a:r>
          </a:p>
          <a:p>
            <a:pPr algn="just">
              <a:lnSpc>
                <a:spcPct val="110000"/>
              </a:lnSpc>
            </a:pPr>
            <a:r>
              <a:rPr lang="hr-HR" dirty="0"/>
              <a:t>Formaldehid, benzen, </a:t>
            </a:r>
            <a:r>
              <a:rPr lang="hr-HR" dirty="0" err="1"/>
              <a:t>trikloretan</a:t>
            </a:r>
            <a:r>
              <a:rPr lang="hr-HR" dirty="0"/>
              <a:t> i </a:t>
            </a:r>
            <a:r>
              <a:rPr lang="hr-HR" dirty="0" err="1"/>
              <a:t>ksilen</a:t>
            </a:r>
            <a:r>
              <a:rPr lang="hr-HR" dirty="0"/>
              <a:t> najčešći su spojevi prisutni u zatvorenim stambenim i radnim prostorima.</a:t>
            </a:r>
          </a:p>
        </p:txBody>
      </p:sp>
    </p:spTree>
    <p:extLst>
      <p:ext uri="{BB962C8B-B14F-4D97-AF65-F5344CB8AC3E}">
        <p14:creationId xmlns:p14="http://schemas.microsoft.com/office/powerpoint/2010/main" val="195030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95D895-0D8B-4ACA-83FF-08B1229D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RADON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9AD81D-166C-431A-8638-02A73CE0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98723"/>
            <a:ext cx="11250353" cy="4894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dirty="0"/>
              <a:t>znatno veće koncentracije radona u zatvorenim prostorima</a:t>
            </a:r>
          </a:p>
          <a:p>
            <a:pPr algn="just"/>
            <a:r>
              <a:rPr lang="hr-HR" dirty="0"/>
              <a:t>bezbojni, bezmirisni, radioaktivni plin čijim raspadanjem nastaju radioaktivni nusproizvodi koji ako se udišu izazivaju probleme respiratornog sustava i rak pluća</a:t>
            </a:r>
          </a:p>
          <a:p>
            <a:pPr algn="just"/>
            <a:r>
              <a:rPr lang="hr-HR" dirty="0"/>
              <a:t>najveći rizik izloženosti radonu u zgradama je u prostorijama koje su ispod razine zemlje (podrumi), u prostorijama koje su u izravnom dodiru sa zemljom te prostorijama odmah iznad tla. </a:t>
            </a:r>
          </a:p>
          <a:p>
            <a:pPr algn="just"/>
            <a:r>
              <a:rPr lang="hr-HR" dirty="0"/>
              <a:t>ugroženija su područja čija su tla bogata radonom jer plin prodire u objekte kroz pukotine u temeljima i izolaciji, kroz slavine, odvode i zidove. </a:t>
            </a:r>
          </a:p>
          <a:p>
            <a:pPr algn="just"/>
            <a:r>
              <a:rPr lang="hr-HR" dirty="0"/>
              <a:t>voda koju svakodnevno koristimo također upija radon ako prethodno dođe s njim u dodir unutar zemlje, te tako postane njegov prijenosnik do kućanskih pomagala poput perilice za rublje, posuđe ili tuša.</a:t>
            </a:r>
          </a:p>
          <a:p>
            <a:pPr algn="just"/>
            <a:r>
              <a:rPr lang="hr-HR" dirty="0"/>
              <a:t>izlaganje radonu ne uzrokuje trenutačne simptome, ali procjenjuje se da radon iz zraka zatvorenih prostora uzrokuje 20 000 smrti kao posljedicu karcinoma pluća u SAD-u. Rak pluća se obično javlja 5-25 godina nakon izlaganja radonu i drugi je uzročnik raka pluća odmah nakon pušenja. Ne postoje dokazi da radon uzrokuje druge respiratorne bolesti.</a:t>
            </a:r>
          </a:p>
        </p:txBody>
      </p:sp>
    </p:spTree>
    <p:extLst>
      <p:ext uri="{BB962C8B-B14F-4D97-AF65-F5344CB8AC3E}">
        <p14:creationId xmlns:p14="http://schemas.microsoft.com/office/powerpoint/2010/main" val="3170675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1399</Words>
  <Application>Microsoft Office PowerPoint</Application>
  <PresentationFormat>Široki zaslon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sustava Office</vt:lpstr>
      <vt:lpstr>HIGIJENA RADNOG PROSTORA</vt:lpstr>
      <vt:lpstr>PowerPoint prezentacija</vt:lpstr>
      <vt:lpstr>KVALITETA  ZRAKA</vt:lpstr>
      <vt:lpstr>Zagađivače unutarnje atmosfere prema izvoru dijelimo u četiri skupine: </vt:lpstr>
      <vt:lpstr>ONEČIŠĆENJE ZRAKA U ZATVORENOM PROSTORU</vt:lpstr>
      <vt:lpstr>DUHANSKI DIM </vt:lpstr>
      <vt:lpstr>UGLJIČNI MONOKSID</vt:lpstr>
      <vt:lpstr>HLAPLJIVI ORGANSKI SPOJEVI</vt:lpstr>
      <vt:lpstr>RADON</vt:lpstr>
      <vt:lpstr>BIOLOŠKI ZAGAĐIVAČI</vt:lpstr>
      <vt:lpstr>PowerPoint prezentacija</vt:lpstr>
      <vt:lpstr>PowerPoint prezentacija</vt:lpstr>
      <vt:lpstr>LEBDEĆE ČESTICE</vt:lpstr>
      <vt:lpstr>KONTAKTNE POVRŠINE</vt:lpstr>
      <vt:lpstr>ČIŠĆENJE</vt:lpstr>
      <vt:lpstr>Koji su čimbenici presudni za djelotvorno čišćenje?</vt:lpstr>
      <vt:lpstr>DEZINFEKCIJA</vt:lpstr>
      <vt:lpstr>KEMIJSKA DEZINFEKCIJA</vt:lpstr>
      <vt:lpstr>MIKROBICIDNO DJELOVANJE: </vt:lpstr>
      <vt:lpstr>PowerPoint prezentacija</vt:lpstr>
      <vt:lpstr>PowerPoint prezentacija</vt:lpstr>
      <vt:lpstr>PRIMJENA:</vt:lpstr>
      <vt:lpstr>STERILIZACIJA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HIGIJENA RADNOG PROSTORA</dc:title>
  <dc:creator>acer</dc:creator>
  <cp:lastModifiedBy>acer</cp:lastModifiedBy>
  <cp:revision>23</cp:revision>
  <dcterms:created xsi:type="dcterms:W3CDTF">2019-09-22T18:11:19Z</dcterms:created>
  <dcterms:modified xsi:type="dcterms:W3CDTF">2019-09-23T08:12:30Z</dcterms:modified>
</cp:coreProperties>
</file>